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80" r:id="rId8"/>
    <p:sldId id="264" r:id="rId9"/>
    <p:sldId id="265" r:id="rId10"/>
    <p:sldId id="282" r:id="rId11"/>
    <p:sldId id="267" r:id="rId12"/>
    <p:sldId id="269" r:id="rId13"/>
    <p:sldId id="268" r:id="rId14"/>
    <p:sldId id="273" r:id="rId15"/>
    <p:sldId id="270" r:id="rId16"/>
    <p:sldId id="271" r:id="rId17"/>
    <p:sldId id="272"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76991-CB79-4E73-ADE7-0F4B8133D599}"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IN"/>
        </a:p>
      </dgm:t>
    </dgm:pt>
    <dgm:pt modelId="{D64C8ECA-BBCC-4482-B8AB-2566FA19250C}">
      <dgm:prSet phldrT="[Text]" custT="1">
        <dgm:style>
          <a:lnRef idx="3">
            <a:schemeClr val="lt1"/>
          </a:lnRef>
          <a:fillRef idx="1">
            <a:schemeClr val="dk1"/>
          </a:fillRef>
          <a:effectRef idx="1">
            <a:schemeClr val="dk1"/>
          </a:effectRef>
          <a:fontRef idx="minor">
            <a:schemeClr val="lt1"/>
          </a:fontRef>
        </dgm:style>
      </dgm:prSet>
      <dgm:spPr>
        <a:solidFill>
          <a:schemeClr val="bg1"/>
        </a:solidFill>
        <a:ln>
          <a:solidFill>
            <a:schemeClr val="accent2"/>
          </a:solidFill>
        </a:ln>
      </dgm:spPr>
      <dgm:t>
        <a:bodyPr/>
        <a:lstStyle/>
        <a:p>
          <a:r>
            <a:rPr lang="en-US" sz="2800" b="0" cap="none" spc="0" dirty="0">
              <a:ln w="0"/>
              <a:solidFill>
                <a:schemeClr val="tx1"/>
              </a:solidFill>
              <a:effectLst>
                <a:outerShdw blurRad="38100" dist="19050" dir="2700000" algn="tl" rotWithShape="0">
                  <a:schemeClr val="dk1">
                    <a:alpha val="40000"/>
                  </a:schemeClr>
                </a:outerShdw>
              </a:effectLst>
            </a:rPr>
            <a:t>Solar</a:t>
          </a:r>
        </a:p>
        <a:p>
          <a:r>
            <a:rPr lang="en-US" sz="2800" b="0" cap="none" spc="0" dirty="0">
              <a:ln w="0"/>
              <a:solidFill>
                <a:schemeClr val="tx1"/>
              </a:solidFill>
              <a:effectLst>
                <a:outerShdw blurRad="38100" dist="19050" dir="2700000" algn="tl" rotWithShape="0">
                  <a:schemeClr val="dk1">
                    <a:alpha val="40000"/>
                  </a:schemeClr>
                </a:outerShdw>
              </a:effectLst>
            </a:rPr>
            <a:t>Cells</a:t>
          </a:r>
          <a:endParaRPr lang="en-IN" sz="2800" b="0" cap="none" spc="0" dirty="0">
            <a:ln w="0"/>
            <a:solidFill>
              <a:schemeClr val="tx1"/>
            </a:solidFill>
            <a:effectLst>
              <a:outerShdw blurRad="38100" dist="19050" dir="2700000" algn="tl" rotWithShape="0">
                <a:schemeClr val="dk1">
                  <a:alpha val="40000"/>
                </a:schemeClr>
              </a:outerShdw>
            </a:effectLst>
          </a:endParaRPr>
        </a:p>
      </dgm:t>
    </dgm:pt>
    <dgm:pt modelId="{B72FCB13-E5C1-43FA-A158-D513685B92CE}" type="parTrans" cxnId="{8E93ABED-1E0A-44DD-82E4-A7387E63201D}">
      <dgm:prSet/>
      <dgm:spPr/>
      <dgm:t>
        <a:bodyPr/>
        <a:lstStyle/>
        <a:p>
          <a:endParaRPr lang="en-IN"/>
        </a:p>
      </dgm:t>
    </dgm:pt>
    <dgm:pt modelId="{46108D6B-403D-43A2-A723-0E9DD9D1E785}" type="sibTrans" cxnId="{8E93ABED-1E0A-44DD-82E4-A7387E63201D}">
      <dgm:prSet/>
      <dgm:spPr/>
      <dgm:t>
        <a:bodyPr/>
        <a:lstStyle/>
        <a:p>
          <a:endParaRPr lang="en-IN"/>
        </a:p>
      </dgm:t>
    </dgm:pt>
    <dgm:pt modelId="{491D41D1-F604-44CE-A888-06F8AB3D1EC6}">
      <dgm:prSet phldrT="[Text]" custT="1"/>
      <dgm:spPr>
        <a:solidFill>
          <a:schemeClr val="bg1"/>
        </a:solidFill>
      </dgm:spPr>
      <dgm:t>
        <a:bodyPr/>
        <a:lstStyle/>
        <a:p>
          <a:r>
            <a:rPr lang="en-US" sz="1600" b="0" dirty="0">
              <a:solidFill>
                <a:srgbClr val="00B0F0"/>
              </a:solidFill>
              <a:latin typeface="Cambria" panose="02040503050406030204" pitchFamily="18" charset="0"/>
              <a:ea typeface="Cambria" panose="02040503050406030204" pitchFamily="18" charset="0"/>
            </a:rPr>
            <a:t>1</a:t>
          </a:r>
          <a:r>
            <a:rPr lang="en-US" sz="1600" b="0" baseline="30000" dirty="0">
              <a:solidFill>
                <a:srgbClr val="00B0F0"/>
              </a:solidFill>
              <a:latin typeface="Cambria" panose="02040503050406030204" pitchFamily="18" charset="0"/>
              <a:ea typeface="Cambria" panose="02040503050406030204" pitchFamily="18" charset="0"/>
            </a:rPr>
            <a:t>st</a:t>
          </a:r>
          <a:r>
            <a:rPr lang="en-US" sz="1600" b="0" dirty="0">
              <a:solidFill>
                <a:srgbClr val="00B0F0"/>
              </a:solidFill>
              <a:latin typeface="Cambria" panose="02040503050406030204" pitchFamily="18" charset="0"/>
              <a:ea typeface="Cambria" panose="02040503050406030204" pitchFamily="18" charset="0"/>
            </a:rPr>
            <a:t> </a:t>
          </a:r>
        </a:p>
        <a:p>
          <a:r>
            <a:rPr lang="en-US" sz="1600" b="0" dirty="0">
              <a:solidFill>
                <a:srgbClr val="00B0F0"/>
              </a:solidFill>
              <a:latin typeface="Cambria" panose="02040503050406030204" pitchFamily="18" charset="0"/>
              <a:ea typeface="Cambria" panose="02040503050406030204" pitchFamily="18" charset="0"/>
            </a:rPr>
            <a:t>generation</a:t>
          </a:r>
          <a:endParaRPr lang="en-IN" sz="1600" b="0" dirty="0">
            <a:solidFill>
              <a:srgbClr val="00B0F0"/>
            </a:solidFill>
            <a:latin typeface="Cambria" panose="02040503050406030204" pitchFamily="18" charset="0"/>
            <a:ea typeface="Cambria" panose="02040503050406030204" pitchFamily="18" charset="0"/>
          </a:endParaRPr>
        </a:p>
      </dgm:t>
    </dgm:pt>
    <dgm:pt modelId="{190380CC-6352-46CA-940D-835B45F6C121}" type="parTrans" cxnId="{7F8C4879-2082-450F-B26F-56ACFA38FD5B}">
      <dgm:prSet>
        <dgm:style>
          <a:lnRef idx="3">
            <a:schemeClr val="accent4"/>
          </a:lnRef>
          <a:fillRef idx="0">
            <a:schemeClr val="accent4"/>
          </a:fillRef>
          <a:effectRef idx="2">
            <a:schemeClr val="accent4"/>
          </a:effectRef>
          <a:fontRef idx="minor">
            <a:schemeClr val="tx1"/>
          </a:fontRef>
        </dgm:style>
      </dgm:prSet>
      <dgm:spPr/>
      <dgm:t>
        <a:bodyPr/>
        <a:lstStyle/>
        <a:p>
          <a:endParaRPr lang="en-IN"/>
        </a:p>
      </dgm:t>
    </dgm:pt>
    <dgm:pt modelId="{BC7FCABF-7E22-494E-BB1F-68EF81945D0D}" type="sibTrans" cxnId="{7F8C4879-2082-450F-B26F-56ACFA38FD5B}">
      <dgm:prSet/>
      <dgm:spPr/>
      <dgm:t>
        <a:bodyPr/>
        <a:lstStyle/>
        <a:p>
          <a:endParaRPr lang="en-IN"/>
        </a:p>
      </dgm:t>
    </dgm:pt>
    <dgm:pt modelId="{EC6E08D5-DBE0-4F19-A3E5-F5FCCCA329AE}">
      <dgm:prSet phldrT="[Text]" custT="1"/>
      <dgm:spPr>
        <a:ln>
          <a:solidFill>
            <a:schemeClr val="bg1"/>
          </a:solidFill>
        </a:ln>
      </dgm:spPr>
      <dgm:t>
        <a:bodyPr/>
        <a:lstStyle/>
        <a:p>
          <a:r>
            <a:rPr lang="en-US" sz="1400" dirty="0">
              <a:solidFill>
                <a:srgbClr val="00B0F0"/>
              </a:solidFill>
            </a:rPr>
            <a:t>Multi</a:t>
          </a:r>
        </a:p>
        <a:p>
          <a:r>
            <a:rPr lang="en-US" sz="1400" dirty="0">
              <a:solidFill>
                <a:srgbClr val="00B0F0"/>
              </a:solidFill>
            </a:rPr>
            <a:t>Crystalline</a:t>
          </a:r>
        </a:p>
        <a:p>
          <a:r>
            <a:rPr lang="en-US" sz="1400" dirty="0">
              <a:solidFill>
                <a:srgbClr val="00B0F0"/>
              </a:solidFill>
            </a:rPr>
            <a:t>Silicon</a:t>
          </a:r>
          <a:endParaRPr lang="en-IN" sz="1400" dirty="0">
            <a:solidFill>
              <a:srgbClr val="00B0F0"/>
            </a:solidFill>
          </a:endParaRPr>
        </a:p>
      </dgm:t>
    </dgm:pt>
    <dgm:pt modelId="{517C78B7-CEE7-4D5B-832D-D53FD1EE69FE}" type="parTrans" cxnId="{C62DE8F7-306D-428E-93C9-9BE79CB946A5}">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5"/>
          </a:solidFill>
          <a:prstDash val="solid"/>
          <a:round/>
          <a:headEnd type="none" w="med" len="med"/>
          <a:tailEnd type="arrow" w="med" len="med"/>
        </a:ln>
      </dgm:spPr>
      <dgm:t>
        <a:bodyPr/>
        <a:lstStyle/>
        <a:p>
          <a:endParaRPr lang="en-IN"/>
        </a:p>
      </dgm:t>
    </dgm:pt>
    <dgm:pt modelId="{8884CF7B-D223-4857-83BB-39838B289F9F}" type="sibTrans" cxnId="{C62DE8F7-306D-428E-93C9-9BE79CB946A5}">
      <dgm:prSet/>
      <dgm:spPr/>
      <dgm:t>
        <a:bodyPr/>
        <a:lstStyle/>
        <a:p>
          <a:endParaRPr lang="en-IN"/>
        </a:p>
      </dgm:t>
    </dgm:pt>
    <dgm:pt modelId="{A0D0FA68-7F7E-4D17-99D0-F70E0E148152}">
      <dgm:prSet phldrT="[Text]" custT="1"/>
      <dgm:spPr/>
      <dgm:t>
        <a:bodyPr/>
        <a:lstStyle/>
        <a:p>
          <a:r>
            <a:rPr lang="en-US" sz="1600" dirty="0">
              <a:solidFill>
                <a:srgbClr val="00B050"/>
              </a:solidFill>
            </a:rPr>
            <a:t>2</a:t>
          </a:r>
          <a:r>
            <a:rPr lang="en-US" sz="1600" baseline="30000" dirty="0">
              <a:solidFill>
                <a:srgbClr val="00B050"/>
              </a:solidFill>
            </a:rPr>
            <a:t>nd</a:t>
          </a:r>
          <a:r>
            <a:rPr lang="en-US" sz="1600" dirty="0">
              <a:solidFill>
                <a:srgbClr val="00B050"/>
              </a:solidFill>
            </a:rPr>
            <a:t> </a:t>
          </a:r>
        </a:p>
        <a:p>
          <a:r>
            <a:rPr lang="en-IN" sz="1600" dirty="0">
              <a:solidFill>
                <a:srgbClr val="00B050"/>
              </a:solidFill>
            </a:rPr>
            <a:t>Generation</a:t>
          </a:r>
        </a:p>
      </dgm:t>
    </dgm:pt>
    <dgm:pt modelId="{7CDE8804-9FCF-4177-9E35-108EA3382FAD}" type="parTrans" cxnId="{59649F11-1568-4959-AD09-44375DEDCE21}">
      <dgm:prSet>
        <dgm:style>
          <a:lnRef idx="3">
            <a:schemeClr val="accent4"/>
          </a:lnRef>
          <a:fillRef idx="0">
            <a:schemeClr val="accent4"/>
          </a:fillRef>
          <a:effectRef idx="2">
            <a:schemeClr val="accent4"/>
          </a:effectRef>
          <a:fontRef idx="minor">
            <a:schemeClr val="tx1"/>
          </a:fontRef>
        </dgm:style>
      </dgm:prSet>
      <dgm:spPr/>
      <dgm:t>
        <a:bodyPr/>
        <a:lstStyle/>
        <a:p>
          <a:endParaRPr lang="en-IN"/>
        </a:p>
      </dgm:t>
    </dgm:pt>
    <dgm:pt modelId="{63B0DBAC-E192-482F-8365-BEB4EC15B566}" type="sibTrans" cxnId="{59649F11-1568-4959-AD09-44375DEDCE21}">
      <dgm:prSet/>
      <dgm:spPr/>
      <dgm:t>
        <a:bodyPr/>
        <a:lstStyle/>
        <a:p>
          <a:endParaRPr lang="en-IN"/>
        </a:p>
      </dgm:t>
    </dgm:pt>
    <dgm:pt modelId="{2D7F8479-A44F-4155-BE54-FC984BE02D90}">
      <dgm:prSet phldrT="[Text]" custT="1"/>
      <dgm:spPr>
        <a:ln>
          <a:solidFill>
            <a:schemeClr val="bg1"/>
          </a:solidFill>
        </a:ln>
      </dgm:spPr>
      <dgm:t>
        <a:bodyPr/>
        <a:lstStyle/>
        <a:p>
          <a:r>
            <a:rPr lang="en-US" sz="1400" dirty="0">
              <a:solidFill>
                <a:srgbClr val="00B050"/>
              </a:solidFill>
            </a:rPr>
            <a:t>Amorphous</a:t>
          </a:r>
          <a:endParaRPr lang="en-US" sz="1200" dirty="0">
            <a:solidFill>
              <a:srgbClr val="00B050"/>
            </a:solidFill>
          </a:endParaRPr>
        </a:p>
        <a:p>
          <a:r>
            <a:rPr lang="en-US" sz="1200" dirty="0">
              <a:solidFill>
                <a:srgbClr val="00B050"/>
              </a:solidFill>
            </a:rPr>
            <a:t>Silicon</a:t>
          </a:r>
          <a:endParaRPr lang="en-IN" sz="1200" dirty="0">
            <a:solidFill>
              <a:srgbClr val="00B050"/>
            </a:solidFill>
          </a:endParaRPr>
        </a:p>
      </dgm:t>
    </dgm:pt>
    <dgm:pt modelId="{97305452-A131-4977-A3D2-3F5A73C58041}" type="parTrans" cxnId="{2E6041AC-1D98-431E-B924-0342049B6E86}">
      <dgm:prSet custT="1">
        <dgm:style>
          <a:lnRef idx="0">
            <a:scrgbClr r="0" g="0" b="0"/>
          </a:lnRef>
          <a:fillRef idx="0">
            <a:scrgbClr r="0" g="0" b="0"/>
          </a:fillRef>
          <a:effectRef idx="0">
            <a:scrgbClr r="0" g="0" b="0"/>
          </a:effectRef>
          <a:fontRef idx="minor">
            <a:schemeClr val="tx1"/>
          </a:fontRef>
        </dgm:style>
      </dgm:prSet>
      <dgm:spPr>
        <a:ln w="9525" cap="flat" cmpd="sng" algn="ctr">
          <a:solidFill>
            <a:schemeClr val="accent6"/>
          </a:solidFill>
          <a:prstDash val="solid"/>
          <a:round/>
          <a:headEnd type="none" w="med" len="med"/>
          <a:tailEnd type="arrow" w="med" len="med"/>
        </a:ln>
      </dgm:spPr>
      <dgm:t>
        <a:bodyPr/>
        <a:lstStyle/>
        <a:p>
          <a:endParaRPr lang="en-IN" sz="600"/>
        </a:p>
      </dgm:t>
    </dgm:pt>
    <dgm:pt modelId="{AB1AE63E-81B1-4F33-AA38-D3AE4B3434C6}" type="sibTrans" cxnId="{2E6041AC-1D98-431E-B924-0342049B6E86}">
      <dgm:prSet/>
      <dgm:spPr/>
      <dgm:t>
        <a:bodyPr/>
        <a:lstStyle/>
        <a:p>
          <a:endParaRPr lang="en-IN"/>
        </a:p>
      </dgm:t>
    </dgm:pt>
    <dgm:pt modelId="{9B76EB15-42E0-48AB-9097-3DBD77D342EE}">
      <dgm:prSet custT="1"/>
      <dgm:spPr/>
      <dgm:t>
        <a:bodyPr/>
        <a:lstStyle/>
        <a:p>
          <a:r>
            <a:rPr lang="en-US" sz="2000" dirty="0">
              <a:solidFill>
                <a:srgbClr val="AE1100"/>
              </a:solidFill>
            </a:rPr>
            <a:t>3</a:t>
          </a:r>
          <a:r>
            <a:rPr lang="en-US" sz="2000" baseline="30000" dirty="0">
              <a:solidFill>
                <a:srgbClr val="AE1100"/>
              </a:solidFill>
            </a:rPr>
            <a:t>rd</a:t>
          </a:r>
        </a:p>
        <a:p>
          <a:r>
            <a:rPr lang="en-US" sz="2000" baseline="30000" dirty="0">
              <a:solidFill>
                <a:srgbClr val="AE1100"/>
              </a:solidFill>
            </a:rPr>
            <a:t>Generation</a:t>
          </a:r>
          <a:endParaRPr lang="en-IN" sz="2000" dirty="0">
            <a:solidFill>
              <a:srgbClr val="AE1100"/>
            </a:solidFill>
          </a:endParaRPr>
        </a:p>
      </dgm:t>
    </dgm:pt>
    <dgm:pt modelId="{CB4A8509-EB08-43DA-843F-99FD95B9199C}" type="parTrans" cxnId="{A60E5BE5-D4FE-45FE-8424-2F5C13F4061F}">
      <dgm:prSet>
        <dgm:style>
          <a:lnRef idx="3">
            <a:schemeClr val="accent4"/>
          </a:lnRef>
          <a:fillRef idx="0">
            <a:schemeClr val="accent4"/>
          </a:fillRef>
          <a:effectRef idx="2">
            <a:schemeClr val="accent4"/>
          </a:effectRef>
          <a:fontRef idx="minor">
            <a:schemeClr val="tx1"/>
          </a:fontRef>
        </dgm:style>
      </dgm:prSet>
      <dgm:spPr/>
      <dgm:t>
        <a:bodyPr/>
        <a:lstStyle/>
        <a:p>
          <a:endParaRPr lang="en-IN"/>
        </a:p>
      </dgm:t>
    </dgm:pt>
    <dgm:pt modelId="{26147247-D8B5-45B9-863C-BB2FE94DFC01}" type="sibTrans" cxnId="{A60E5BE5-D4FE-45FE-8424-2F5C13F4061F}">
      <dgm:prSet/>
      <dgm:spPr/>
      <dgm:t>
        <a:bodyPr/>
        <a:lstStyle/>
        <a:p>
          <a:endParaRPr lang="en-IN"/>
        </a:p>
      </dgm:t>
    </dgm:pt>
    <dgm:pt modelId="{82D90EC8-51A4-4E99-B9E2-EDE00C212585}">
      <dgm:prSet custT="1"/>
      <dgm:spPr>
        <a:ln>
          <a:solidFill>
            <a:schemeClr val="bg1"/>
          </a:solidFill>
        </a:ln>
      </dgm:spPr>
      <dgm:t>
        <a:bodyPr/>
        <a:lstStyle/>
        <a:p>
          <a:r>
            <a:rPr lang="en-US" sz="1800" dirty="0">
              <a:solidFill>
                <a:srgbClr val="00B050"/>
              </a:solidFill>
            </a:rPr>
            <a:t>CIGS</a:t>
          </a:r>
          <a:endParaRPr lang="en-IN" sz="1100" dirty="0">
            <a:solidFill>
              <a:srgbClr val="00B050"/>
            </a:solidFill>
          </a:endParaRPr>
        </a:p>
      </dgm:t>
    </dgm:pt>
    <dgm:pt modelId="{B11C4D70-4967-499E-8530-8E8DAA0E4BFD}" type="parTrans" cxnId="{90B846AD-040F-4AC3-A330-A82E0780314F}">
      <dgm:prSet custT="1">
        <dgm:style>
          <a:lnRef idx="0">
            <a:scrgbClr r="0" g="0" b="0"/>
          </a:lnRef>
          <a:fillRef idx="0">
            <a:scrgbClr r="0" g="0" b="0"/>
          </a:fillRef>
          <a:effectRef idx="0">
            <a:scrgbClr r="0" g="0" b="0"/>
          </a:effectRef>
          <a:fontRef idx="minor">
            <a:schemeClr val="tx1"/>
          </a:fontRef>
        </dgm:style>
      </dgm:prSet>
      <dgm:spPr>
        <a:ln w="9525" cap="flat" cmpd="sng" algn="ctr">
          <a:solidFill>
            <a:schemeClr val="accent6"/>
          </a:solidFill>
          <a:prstDash val="solid"/>
          <a:round/>
          <a:headEnd type="none" w="med" len="med"/>
          <a:tailEnd type="arrow" w="med" len="med"/>
        </a:ln>
      </dgm:spPr>
      <dgm:t>
        <a:bodyPr/>
        <a:lstStyle/>
        <a:p>
          <a:endParaRPr lang="en-IN" sz="600"/>
        </a:p>
      </dgm:t>
    </dgm:pt>
    <dgm:pt modelId="{7F325BE5-5D4E-42BA-B0C9-571971567C0A}" type="sibTrans" cxnId="{90B846AD-040F-4AC3-A330-A82E0780314F}">
      <dgm:prSet/>
      <dgm:spPr/>
      <dgm:t>
        <a:bodyPr/>
        <a:lstStyle/>
        <a:p>
          <a:endParaRPr lang="en-IN"/>
        </a:p>
      </dgm:t>
    </dgm:pt>
    <dgm:pt modelId="{24219276-BBE9-4272-A294-F0445EFE101E}">
      <dgm:prSet custT="1"/>
      <dgm:spPr>
        <a:ln>
          <a:solidFill>
            <a:schemeClr val="bg1"/>
          </a:solidFill>
        </a:ln>
      </dgm:spPr>
      <dgm:t>
        <a:bodyPr/>
        <a:lstStyle/>
        <a:p>
          <a:r>
            <a:rPr lang="en-US" sz="1800" dirty="0">
              <a:solidFill>
                <a:srgbClr val="00B050"/>
              </a:solidFill>
            </a:rPr>
            <a:t>CdTe</a:t>
          </a:r>
          <a:endParaRPr lang="en-IN" sz="1800" dirty="0">
            <a:solidFill>
              <a:srgbClr val="00B050"/>
            </a:solidFill>
          </a:endParaRPr>
        </a:p>
      </dgm:t>
    </dgm:pt>
    <dgm:pt modelId="{0B1B3585-17CD-4BC9-9696-97178E053171}" type="parTrans" cxnId="{A798B992-B3B0-448D-9D8D-0F9EBDD1C550}">
      <dgm:prSet custT="1">
        <dgm:style>
          <a:lnRef idx="0">
            <a:scrgbClr r="0" g="0" b="0"/>
          </a:lnRef>
          <a:fillRef idx="0">
            <a:scrgbClr r="0" g="0" b="0"/>
          </a:fillRef>
          <a:effectRef idx="0">
            <a:scrgbClr r="0" g="0" b="0"/>
          </a:effectRef>
          <a:fontRef idx="minor">
            <a:schemeClr val="tx1"/>
          </a:fontRef>
        </dgm:style>
      </dgm:prSet>
      <dgm:spPr>
        <a:ln w="9525" cap="flat" cmpd="sng" algn="ctr">
          <a:solidFill>
            <a:schemeClr val="accent6"/>
          </a:solidFill>
          <a:prstDash val="solid"/>
          <a:round/>
          <a:headEnd type="none" w="med" len="med"/>
          <a:tailEnd type="arrow" w="med" len="med"/>
        </a:ln>
      </dgm:spPr>
      <dgm:t>
        <a:bodyPr/>
        <a:lstStyle/>
        <a:p>
          <a:endParaRPr lang="en-IN" sz="600"/>
        </a:p>
      </dgm:t>
    </dgm:pt>
    <dgm:pt modelId="{E974A8B5-8B0F-42DB-BBE4-1FD7A9976793}" type="sibTrans" cxnId="{A798B992-B3B0-448D-9D8D-0F9EBDD1C550}">
      <dgm:prSet/>
      <dgm:spPr/>
      <dgm:t>
        <a:bodyPr/>
        <a:lstStyle/>
        <a:p>
          <a:endParaRPr lang="en-IN"/>
        </a:p>
      </dgm:t>
    </dgm:pt>
    <dgm:pt modelId="{D3E8E501-064B-4917-8BA9-34111F961769}">
      <dgm:prSet custT="1"/>
      <dgm:spPr>
        <a:ln>
          <a:solidFill>
            <a:schemeClr val="bg1"/>
          </a:solidFill>
        </a:ln>
      </dgm:spPr>
      <dgm:t>
        <a:bodyPr/>
        <a:lstStyle/>
        <a:p>
          <a:r>
            <a:rPr lang="en-US" sz="1800" dirty="0">
              <a:solidFill>
                <a:srgbClr val="AE1100"/>
              </a:solidFill>
            </a:rPr>
            <a:t>DSSC</a:t>
          </a:r>
          <a:endParaRPr lang="en-IN" sz="1800" dirty="0">
            <a:solidFill>
              <a:srgbClr val="AE1100"/>
            </a:solidFill>
          </a:endParaRPr>
        </a:p>
      </dgm:t>
    </dgm:pt>
    <dgm:pt modelId="{8DA12E0A-C208-4507-8E2D-46A3081D543D}" type="parTrans" cxnId="{17F78B6C-1B13-4650-80BA-35ACFCCBBD4B}">
      <dgm:prSet custT="1">
        <dgm:style>
          <a:lnRef idx="0">
            <a:scrgbClr r="0" g="0" b="0"/>
          </a:lnRef>
          <a:fillRef idx="0">
            <a:scrgbClr r="0" g="0" b="0"/>
          </a:fillRef>
          <a:effectRef idx="0">
            <a:scrgbClr r="0" g="0" b="0"/>
          </a:effectRef>
          <a:fontRef idx="minor">
            <a:schemeClr val="tx1"/>
          </a:fontRef>
        </dgm:style>
      </dgm:prSet>
      <dgm:spPr>
        <a:ln w="9525" cap="flat" cmpd="sng" algn="ctr">
          <a:solidFill>
            <a:schemeClr val="accent6"/>
          </a:solidFill>
          <a:prstDash val="solid"/>
          <a:round/>
          <a:headEnd type="none" w="med" len="med"/>
          <a:tailEnd type="arrow" w="med" len="med"/>
        </a:ln>
      </dgm:spPr>
      <dgm:t>
        <a:bodyPr/>
        <a:lstStyle/>
        <a:p>
          <a:endParaRPr lang="en-IN" sz="600"/>
        </a:p>
      </dgm:t>
    </dgm:pt>
    <dgm:pt modelId="{04F8E773-F059-4818-B0B6-52DA73C8E900}" type="sibTrans" cxnId="{17F78B6C-1B13-4650-80BA-35ACFCCBBD4B}">
      <dgm:prSet/>
      <dgm:spPr/>
      <dgm:t>
        <a:bodyPr/>
        <a:lstStyle/>
        <a:p>
          <a:endParaRPr lang="en-IN"/>
        </a:p>
      </dgm:t>
    </dgm:pt>
    <dgm:pt modelId="{C0C86B5F-2047-4BBE-B148-EC76B3C13561}">
      <dgm:prSet custT="1"/>
      <dgm:spPr>
        <a:ln>
          <a:solidFill>
            <a:schemeClr val="bg1"/>
          </a:solidFill>
        </a:ln>
      </dgm:spPr>
      <dgm:t>
        <a:bodyPr/>
        <a:lstStyle/>
        <a:p>
          <a:r>
            <a:rPr lang="en-US" sz="1600" dirty="0">
              <a:solidFill>
                <a:srgbClr val="AE1100"/>
              </a:solidFill>
            </a:rPr>
            <a:t>Organic</a:t>
          </a:r>
          <a:r>
            <a:rPr lang="en-US" sz="1200" dirty="0">
              <a:solidFill>
                <a:srgbClr val="AE1100"/>
              </a:solidFill>
            </a:rPr>
            <a:t> PV</a:t>
          </a:r>
          <a:endParaRPr lang="en-IN" sz="1200" dirty="0">
            <a:solidFill>
              <a:srgbClr val="AE1100"/>
            </a:solidFill>
          </a:endParaRPr>
        </a:p>
      </dgm:t>
    </dgm:pt>
    <dgm:pt modelId="{7BB0104C-DC00-48BB-9787-EED4FC3F141E}" type="parTrans" cxnId="{F4CA76C6-865D-4EA8-947C-D97DAB84AA9A}">
      <dgm:prSet custT="1">
        <dgm:style>
          <a:lnRef idx="0">
            <a:scrgbClr r="0" g="0" b="0"/>
          </a:lnRef>
          <a:fillRef idx="0">
            <a:scrgbClr r="0" g="0" b="0"/>
          </a:fillRef>
          <a:effectRef idx="0">
            <a:scrgbClr r="0" g="0" b="0"/>
          </a:effectRef>
          <a:fontRef idx="minor">
            <a:schemeClr val="tx1"/>
          </a:fontRef>
        </dgm:style>
      </dgm:prSet>
      <dgm:spPr>
        <a:ln w="9525" cap="flat" cmpd="sng" algn="ctr">
          <a:solidFill>
            <a:schemeClr val="accent6"/>
          </a:solidFill>
          <a:prstDash val="solid"/>
          <a:round/>
          <a:headEnd type="none" w="med" len="med"/>
          <a:tailEnd type="arrow" w="med" len="med"/>
        </a:ln>
      </dgm:spPr>
      <dgm:t>
        <a:bodyPr/>
        <a:lstStyle/>
        <a:p>
          <a:endParaRPr lang="en-IN" sz="600"/>
        </a:p>
      </dgm:t>
    </dgm:pt>
    <dgm:pt modelId="{2875FA1B-4C5F-4BB0-81C1-554952EB83D6}" type="sibTrans" cxnId="{F4CA76C6-865D-4EA8-947C-D97DAB84AA9A}">
      <dgm:prSet/>
      <dgm:spPr/>
      <dgm:t>
        <a:bodyPr/>
        <a:lstStyle/>
        <a:p>
          <a:endParaRPr lang="en-IN"/>
        </a:p>
      </dgm:t>
    </dgm:pt>
    <dgm:pt modelId="{362D25A4-D172-4CB0-8D06-62892CD8EB59}">
      <dgm:prSet custT="1"/>
      <dgm:spPr>
        <a:ln>
          <a:solidFill>
            <a:schemeClr val="bg1"/>
          </a:solidFill>
        </a:ln>
      </dgm:spPr>
      <dgm:t>
        <a:bodyPr/>
        <a:lstStyle/>
        <a:p>
          <a:r>
            <a:rPr lang="en-US" sz="1200" dirty="0">
              <a:solidFill>
                <a:srgbClr val="AE1100"/>
              </a:solidFill>
            </a:rPr>
            <a:t>Quantum Dot</a:t>
          </a:r>
        </a:p>
        <a:p>
          <a:r>
            <a:rPr lang="en-US" sz="1400" dirty="0">
              <a:solidFill>
                <a:srgbClr val="AE1100"/>
              </a:solidFill>
            </a:rPr>
            <a:t>PV</a:t>
          </a:r>
          <a:endParaRPr lang="en-IN" sz="1400" dirty="0">
            <a:solidFill>
              <a:srgbClr val="AE1100"/>
            </a:solidFill>
          </a:endParaRPr>
        </a:p>
      </dgm:t>
    </dgm:pt>
    <dgm:pt modelId="{DC1458D3-19BD-4A2B-8A1C-9DCE2E4902C0}" type="parTrans" cxnId="{F76E453C-69A8-4F2D-8141-894288157D3A}">
      <dgm:prSet custT="1">
        <dgm:style>
          <a:lnRef idx="0">
            <a:scrgbClr r="0" g="0" b="0"/>
          </a:lnRef>
          <a:fillRef idx="0">
            <a:scrgbClr r="0" g="0" b="0"/>
          </a:fillRef>
          <a:effectRef idx="0">
            <a:scrgbClr r="0" g="0" b="0"/>
          </a:effectRef>
          <a:fontRef idx="minor">
            <a:schemeClr val="tx1"/>
          </a:fontRef>
        </dgm:style>
      </dgm:prSet>
      <dgm:spPr>
        <a:ln w="9525" cap="flat" cmpd="sng" algn="ctr">
          <a:solidFill>
            <a:schemeClr val="accent6"/>
          </a:solidFill>
          <a:prstDash val="solid"/>
          <a:round/>
          <a:headEnd type="none" w="med" len="med"/>
          <a:tailEnd type="arrow" w="med" len="med"/>
        </a:ln>
      </dgm:spPr>
      <dgm:t>
        <a:bodyPr/>
        <a:lstStyle/>
        <a:p>
          <a:endParaRPr lang="en-IN" sz="600"/>
        </a:p>
      </dgm:t>
    </dgm:pt>
    <dgm:pt modelId="{754DE205-BD15-4E1A-ACC8-E908A9A14E04}" type="sibTrans" cxnId="{F76E453C-69A8-4F2D-8141-894288157D3A}">
      <dgm:prSet/>
      <dgm:spPr/>
      <dgm:t>
        <a:bodyPr/>
        <a:lstStyle/>
        <a:p>
          <a:endParaRPr lang="en-IN"/>
        </a:p>
      </dgm:t>
    </dgm:pt>
    <dgm:pt modelId="{2DBC90D6-A261-463C-8193-A97F74AB4C04}">
      <dgm:prSet>
        <dgm:style>
          <a:lnRef idx="2">
            <a:schemeClr val="accent2"/>
          </a:lnRef>
          <a:fillRef idx="1">
            <a:schemeClr val="lt1"/>
          </a:fillRef>
          <a:effectRef idx="0">
            <a:schemeClr val="accent2"/>
          </a:effectRef>
          <a:fontRef idx="minor">
            <a:schemeClr val="dk1"/>
          </a:fontRef>
        </dgm:style>
      </dgm:prSet>
      <dgm:spPr>
        <a:ln>
          <a:solidFill>
            <a:schemeClr val="tx1"/>
          </a:solidFill>
        </a:ln>
      </dgm:spPr>
      <dgm:t>
        <a:bodyPr/>
        <a:lstStyle/>
        <a:p>
          <a:r>
            <a:rPr lang="en-US" b="1" cap="none" spc="0" dirty="0">
              <a:ln w="0"/>
              <a:solidFill>
                <a:srgbClr val="AE11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Perovskite</a:t>
          </a:r>
          <a:endParaRPr lang="en-IN" b="1" cap="none" spc="0" dirty="0">
            <a:ln w="0"/>
            <a:solidFill>
              <a:srgbClr val="AE11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gm:t>
    </dgm:pt>
    <dgm:pt modelId="{84E2CA46-6941-4BE0-AF5A-4B40D9816C73}" type="parTrans" cxnId="{2703289A-7D92-4C77-83AE-801D7FB8BEFA}">
      <dgm:prSet custT="1">
        <dgm:style>
          <a:lnRef idx="0">
            <a:scrgbClr r="0" g="0" b="0"/>
          </a:lnRef>
          <a:fillRef idx="0">
            <a:scrgbClr r="0" g="0" b="0"/>
          </a:fillRef>
          <a:effectRef idx="0">
            <a:scrgbClr r="0" g="0" b="0"/>
          </a:effectRef>
          <a:fontRef idx="minor">
            <a:schemeClr val="tx1"/>
          </a:fontRef>
        </dgm:style>
      </dgm:prSet>
      <dgm:spPr>
        <a:ln w="9525" cap="flat" cmpd="sng" algn="ctr">
          <a:solidFill>
            <a:schemeClr val="accent6"/>
          </a:solidFill>
          <a:prstDash val="solid"/>
          <a:round/>
          <a:headEnd type="none" w="med" len="med"/>
          <a:tailEnd type="arrow" w="med" len="med"/>
        </a:ln>
      </dgm:spPr>
      <dgm:t>
        <a:bodyPr/>
        <a:lstStyle/>
        <a:p>
          <a:endParaRPr lang="en-IN" sz="600"/>
        </a:p>
      </dgm:t>
    </dgm:pt>
    <dgm:pt modelId="{34170AD7-7ABF-4315-9A8E-B9597021BE53}" type="sibTrans" cxnId="{2703289A-7D92-4C77-83AE-801D7FB8BEFA}">
      <dgm:prSet/>
      <dgm:spPr/>
      <dgm:t>
        <a:bodyPr/>
        <a:lstStyle/>
        <a:p>
          <a:endParaRPr lang="en-IN"/>
        </a:p>
      </dgm:t>
    </dgm:pt>
    <dgm:pt modelId="{02E1D3AC-FB55-436E-AC64-2C56DD66D490}">
      <dgm:prSet phldrT="[Text]" custT="1"/>
      <dgm:spPr>
        <a:ln>
          <a:solidFill>
            <a:schemeClr val="bg1"/>
          </a:solidFill>
        </a:ln>
      </dgm:spPr>
      <dgm:t>
        <a:bodyPr/>
        <a:lstStyle/>
        <a:p>
          <a:r>
            <a:rPr lang="en-US" sz="1400" dirty="0">
              <a:solidFill>
                <a:srgbClr val="00B0F0"/>
              </a:solidFill>
            </a:rPr>
            <a:t>Single </a:t>
          </a:r>
        </a:p>
        <a:p>
          <a:r>
            <a:rPr lang="en-US" sz="1400" dirty="0">
              <a:solidFill>
                <a:srgbClr val="00B0F0"/>
              </a:solidFill>
            </a:rPr>
            <a:t>Crystalline </a:t>
          </a:r>
        </a:p>
        <a:p>
          <a:r>
            <a:rPr lang="en-US" sz="1400" dirty="0">
              <a:solidFill>
                <a:srgbClr val="00B0F0"/>
              </a:solidFill>
            </a:rPr>
            <a:t>Silicon</a:t>
          </a:r>
          <a:endParaRPr lang="en-IN" sz="1400" dirty="0">
            <a:solidFill>
              <a:srgbClr val="00B0F0"/>
            </a:solidFill>
          </a:endParaRPr>
        </a:p>
      </dgm:t>
    </dgm:pt>
    <dgm:pt modelId="{03551F9C-2086-4CF4-8F86-B2EB1D811571}" type="sibTrans" cxnId="{A91F4DA0-0EAD-4963-98A2-6212FF458686}">
      <dgm:prSet/>
      <dgm:spPr/>
      <dgm:t>
        <a:bodyPr/>
        <a:lstStyle/>
        <a:p>
          <a:endParaRPr lang="en-IN"/>
        </a:p>
      </dgm:t>
    </dgm:pt>
    <dgm:pt modelId="{3CE2B7D3-6E05-4F0C-B864-E9960E23CE0C}" type="parTrans" cxnId="{A91F4DA0-0EAD-4963-98A2-6212FF458686}">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5"/>
          </a:solidFill>
          <a:prstDash val="solid"/>
          <a:round/>
          <a:headEnd type="none" w="med" len="med"/>
          <a:tailEnd type="arrow" w="med" len="med"/>
        </a:ln>
      </dgm:spPr>
      <dgm:t>
        <a:bodyPr/>
        <a:lstStyle/>
        <a:p>
          <a:endParaRPr lang="en-IN"/>
        </a:p>
      </dgm:t>
    </dgm:pt>
    <dgm:pt modelId="{A7E39B10-AC46-4C35-9B3C-0274E6CDBB94}" type="pres">
      <dgm:prSet presAssocID="{C3B76991-CB79-4E73-ADE7-0F4B8133D599}" presName="diagram" presStyleCnt="0">
        <dgm:presLayoutVars>
          <dgm:chPref val="1"/>
          <dgm:dir/>
          <dgm:animOne val="branch"/>
          <dgm:animLvl val="lvl"/>
          <dgm:resizeHandles val="exact"/>
        </dgm:presLayoutVars>
      </dgm:prSet>
      <dgm:spPr/>
    </dgm:pt>
    <dgm:pt modelId="{C82C85F8-245F-447B-AB18-5574877306C1}" type="pres">
      <dgm:prSet presAssocID="{D64C8ECA-BBCC-4482-B8AB-2566FA19250C}" presName="root1" presStyleCnt="0"/>
      <dgm:spPr/>
    </dgm:pt>
    <dgm:pt modelId="{0DC5D382-4D31-408D-A0DB-B41C47153F0B}" type="pres">
      <dgm:prSet presAssocID="{D64C8ECA-BBCC-4482-B8AB-2566FA19250C}" presName="LevelOneTextNode" presStyleLbl="node0" presStyleIdx="0" presStyleCnt="1" custScaleY="317073" custLinFactNeighborX="-22865" custLinFactNeighborY="-27510">
        <dgm:presLayoutVars>
          <dgm:chPref val="3"/>
        </dgm:presLayoutVars>
      </dgm:prSet>
      <dgm:spPr/>
    </dgm:pt>
    <dgm:pt modelId="{C76636C5-3D0B-4D21-83C1-661055C5F5B6}" type="pres">
      <dgm:prSet presAssocID="{D64C8ECA-BBCC-4482-B8AB-2566FA19250C}" presName="level2hierChild" presStyleCnt="0"/>
      <dgm:spPr/>
    </dgm:pt>
    <dgm:pt modelId="{6563FB71-E634-4E81-8705-3A1A384BC7D0}" type="pres">
      <dgm:prSet presAssocID="{190380CC-6352-46CA-940D-835B45F6C121}" presName="conn2-1" presStyleLbl="parChTrans1D2" presStyleIdx="0" presStyleCnt="3"/>
      <dgm:spPr/>
    </dgm:pt>
    <dgm:pt modelId="{954165EE-480E-4ED2-8A47-F61411533B37}" type="pres">
      <dgm:prSet presAssocID="{190380CC-6352-46CA-940D-835B45F6C121}" presName="connTx" presStyleLbl="parChTrans1D2" presStyleIdx="0" presStyleCnt="3"/>
      <dgm:spPr/>
    </dgm:pt>
    <dgm:pt modelId="{CB901888-E7F6-4E66-8725-99AB47CC9C57}" type="pres">
      <dgm:prSet presAssocID="{491D41D1-F604-44CE-A888-06F8AB3D1EC6}" presName="root2" presStyleCnt="0"/>
      <dgm:spPr/>
    </dgm:pt>
    <dgm:pt modelId="{8198C29E-EB04-4D97-ADAD-B7A8A3F6A716}" type="pres">
      <dgm:prSet presAssocID="{491D41D1-F604-44CE-A888-06F8AB3D1EC6}" presName="LevelTwoTextNode" presStyleLbl="node2" presStyleIdx="0" presStyleCnt="3" custScaleY="211296">
        <dgm:presLayoutVars>
          <dgm:chPref val="3"/>
        </dgm:presLayoutVars>
      </dgm:prSet>
      <dgm:spPr/>
    </dgm:pt>
    <dgm:pt modelId="{023537E3-7B56-460E-9B89-31D0217AAA0D}" type="pres">
      <dgm:prSet presAssocID="{491D41D1-F604-44CE-A888-06F8AB3D1EC6}" presName="level3hierChild" presStyleCnt="0"/>
      <dgm:spPr/>
    </dgm:pt>
    <dgm:pt modelId="{6276F8F9-EFC7-40FA-93FC-C4754411CE1B}" type="pres">
      <dgm:prSet presAssocID="{3CE2B7D3-6E05-4F0C-B864-E9960E23CE0C}" presName="conn2-1" presStyleLbl="parChTrans1D3" presStyleIdx="0" presStyleCnt="9"/>
      <dgm:spPr/>
    </dgm:pt>
    <dgm:pt modelId="{C40309A7-5CAC-480E-A96B-870A53C250EF}" type="pres">
      <dgm:prSet presAssocID="{3CE2B7D3-6E05-4F0C-B864-E9960E23CE0C}" presName="connTx" presStyleLbl="parChTrans1D3" presStyleIdx="0" presStyleCnt="9"/>
      <dgm:spPr/>
    </dgm:pt>
    <dgm:pt modelId="{C19D0CE8-2974-4724-88D8-DB69F08CCA70}" type="pres">
      <dgm:prSet presAssocID="{02E1D3AC-FB55-436E-AC64-2C56DD66D490}" presName="root2" presStyleCnt="0"/>
      <dgm:spPr/>
    </dgm:pt>
    <dgm:pt modelId="{E215EF0B-7664-433F-BA40-68D293990F4F}" type="pres">
      <dgm:prSet presAssocID="{02E1D3AC-FB55-436E-AC64-2C56DD66D490}" presName="LevelTwoTextNode" presStyleLbl="node3" presStyleIdx="0" presStyleCnt="9" custScaleY="197540" custLinFactNeighborX="5035" custLinFactNeighborY="-836">
        <dgm:presLayoutVars>
          <dgm:chPref val="3"/>
        </dgm:presLayoutVars>
      </dgm:prSet>
      <dgm:spPr/>
    </dgm:pt>
    <dgm:pt modelId="{F43DD6B9-E40B-4A64-AF42-F52762F8C65F}" type="pres">
      <dgm:prSet presAssocID="{02E1D3AC-FB55-436E-AC64-2C56DD66D490}" presName="level3hierChild" presStyleCnt="0"/>
      <dgm:spPr/>
    </dgm:pt>
    <dgm:pt modelId="{6479CEDC-62AD-42EE-9B4B-BBC4D902C620}" type="pres">
      <dgm:prSet presAssocID="{517C78B7-CEE7-4D5B-832D-D53FD1EE69FE}" presName="conn2-1" presStyleLbl="parChTrans1D3" presStyleIdx="1" presStyleCnt="9"/>
      <dgm:spPr/>
    </dgm:pt>
    <dgm:pt modelId="{2C3B7657-8E73-469D-A1A8-4E94C157491B}" type="pres">
      <dgm:prSet presAssocID="{517C78B7-CEE7-4D5B-832D-D53FD1EE69FE}" presName="connTx" presStyleLbl="parChTrans1D3" presStyleIdx="1" presStyleCnt="9"/>
      <dgm:spPr/>
    </dgm:pt>
    <dgm:pt modelId="{7BE0C702-6F5D-43A1-8AE2-2561544E9E00}" type="pres">
      <dgm:prSet presAssocID="{EC6E08D5-DBE0-4F19-A3E5-F5FCCCA329AE}" presName="root2" presStyleCnt="0"/>
      <dgm:spPr/>
    </dgm:pt>
    <dgm:pt modelId="{878C3296-B50C-440C-A56F-014122A6AA66}" type="pres">
      <dgm:prSet presAssocID="{EC6E08D5-DBE0-4F19-A3E5-F5FCCCA329AE}" presName="LevelTwoTextNode" presStyleLbl="node3" presStyleIdx="1" presStyleCnt="9" custScaleY="158950" custLinFactNeighborX="5035" custLinFactNeighborY="-836">
        <dgm:presLayoutVars>
          <dgm:chPref val="3"/>
        </dgm:presLayoutVars>
      </dgm:prSet>
      <dgm:spPr/>
    </dgm:pt>
    <dgm:pt modelId="{576FC8DF-47CC-4E32-B51D-FD9B5B1417FA}" type="pres">
      <dgm:prSet presAssocID="{EC6E08D5-DBE0-4F19-A3E5-F5FCCCA329AE}" presName="level3hierChild" presStyleCnt="0"/>
      <dgm:spPr/>
    </dgm:pt>
    <dgm:pt modelId="{2176E9E7-877F-4624-898A-14D947C1102E}" type="pres">
      <dgm:prSet presAssocID="{7CDE8804-9FCF-4177-9E35-108EA3382FAD}" presName="conn2-1" presStyleLbl="parChTrans1D2" presStyleIdx="1" presStyleCnt="3"/>
      <dgm:spPr/>
    </dgm:pt>
    <dgm:pt modelId="{66E4EF8A-D72B-4F45-94F9-2CFC8772467A}" type="pres">
      <dgm:prSet presAssocID="{7CDE8804-9FCF-4177-9E35-108EA3382FAD}" presName="connTx" presStyleLbl="parChTrans1D2" presStyleIdx="1" presStyleCnt="3"/>
      <dgm:spPr/>
    </dgm:pt>
    <dgm:pt modelId="{EDEF23F9-896F-44AD-B946-746A66C4822F}" type="pres">
      <dgm:prSet presAssocID="{A0D0FA68-7F7E-4D17-99D0-F70E0E148152}" presName="root2" presStyleCnt="0"/>
      <dgm:spPr/>
    </dgm:pt>
    <dgm:pt modelId="{2A87BD29-1634-449D-818D-E94A30579E78}" type="pres">
      <dgm:prSet presAssocID="{A0D0FA68-7F7E-4D17-99D0-F70E0E148152}" presName="LevelTwoTextNode" presStyleLbl="node2" presStyleIdx="1" presStyleCnt="3" custScaleY="212125" custLinFactNeighborX="-989" custLinFactNeighborY="-1910">
        <dgm:presLayoutVars>
          <dgm:chPref val="3"/>
        </dgm:presLayoutVars>
      </dgm:prSet>
      <dgm:spPr/>
    </dgm:pt>
    <dgm:pt modelId="{0F1751F2-358D-49A5-A5CB-8D71C00AAADB}" type="pres">
      <dgm:prSet presAssocID="{A0D0FA68-7F7E-4D17-99D0-F70E0E148152}" presName="level3hierChild" presStyleCnt="0"/>
      <dgm:spPr/>
    </dgm:pt>
    <dgm:pt modelId="{AD0889F9-F796-4DF2-92EB-74FDFADA5846}" type="pres">
      <dgm:prSet presAssocID="{97305452-A131-4977-A3D2-3F5A73C58041}" presName="conn2-1" presStyleLbl="parChTrans1D3" presStyleIdx="2" presStyleCnt="9"/>
      <dgm:spPr/>
    </dgm:pt>
    <dgm:pt modelId="{504B8B4D-8C27-41DE-9C45-B1FA216922DC}" type="pres">
      <dgm:prSet presAssocID="{97305452-A131-4977-A3D2-3F5A73C58041}" presName="connTx" presStyleLbl="parChTrans1D3" presStyleIdx="2" presStyleCnt="9"/>
      <dgm:spPr/>
    </dgm:pt>
    <dgm:pt modelId="{2411ED98-5A14-4192-A175-AA0A7A6FDA39}" type="pres">
      <dgm:prSet presAssocID="{2D7F8479-A44F-4155-BE54-FC984BE02D90}" presName="root2" presStyleCnt="0"/>
      <dgm:spPr/>
    </dgm:pt>
    <dgm:pt modelId="{99B5C37C-BA8D-4DB2-A17D-A8994CFEEEDB}" type="pres">
      <dgm:prSet presAssocID="{2D7F8479-A44F-4155-BE54-FC984BE02D90}" presName="LevelTwoTextNode" presStyleLbl="node3" presStyleIdx="2" presStyleCnt="9" custLinFactNeighborX="5035" custLinFactNeighborY="-836">
        <dgm:presLayoutVars>
          <dgm:chPref val="3"/>
        </dgm:presLayoutVars>
      </dgm:prSet>
      <dgm:spPr/>
    </dgm:pt>
    <dgm:pt modelId="{6B63EEDF-FBAB-4577-9234-ACA71220FACC}" type="pres">
      <dgm:prSet presAssocID="{2D7F8479-A44F-4155-BE54-FC984BE02D90}" presName="level3hierChild" presStyleCnt="0"/>
      <dgm:spPr/>
    </dgm:pt>
    <dgm:pt modelId="{2E80FD63-2EE2-48C8-B948-1AAB1FB53FE8}" type="pres">
      <dgm:prSet presAssocID="{B11C4D70-4967-499E-8530-8E8DAA0E4BFD}" presName="conn2-1" presStyleLbl="parChTrans1D3" presStyleIdx="3" presStyleCnt="9"/>
      <dgm:spPr/>
    </dgm:pt>
    <dgm:pt modelId="{C2299F4C-143D-4DFC-8F75-D722B1059F89}" type="pres">
      <dgm:prSet presAssocID="{B11C4D70-4967-499E-8530-8E8DAA0E4BFD}" presName="connTx" presStyleLbl="parChTrans1D3" presStyleIdx="3" presStyleCnt="9"/>
      <dgm:spPr/>
    </dgm:pt>
    <dgm:pt modelId="{BF71F718-B48A-4AB6-9AFD-906E450E5662}" type="pres">
      <dgm:prSet presAssocID="{82D90EC8-51A4-4E99-B9E2-EDE00C212585}" presName="root2" presStyleCnt="0"/>
      <dgm:spPr/>
    </dgm:pt>
    <dgm:pt modelId="{5732BDFB-A4D8-4E41-84A4-19BD4693B146}" type="pres">
      <dgm:prSet presAssocID="{82D90EC8-51A4-4E99-B9E2-EDE00C212585}" presName="LevelTwoTextNode" presStyleLbl="node3" presStyleIdx="3" presStyleCnt="9" custLinFactNeighborX="5035" custLinFactNeighborY="-836">
        <dgm:presLayoutVars>
          <dgm:chPref val="3"/>
        </dgm:presLayoutVars>
      </dgm:prSet>
      <dgm:spPr/>
    </dgm:pt>
    <dgm:pt modelId="{584C4031-E67B-4455-BE61-055C69CB0A30}" type="pres">
      <dgm:prSet presAssocID="{82D90EC8-51A4-4E99-B9E2-EDE00C212585}" presName="level3hierChild" presStyleCnt="0"/>
      <dgm:spPr/>
    </dgm:pt>
    <dgm:pt modelId="{4417E9DD-E10A-402B-87E7-F1BE8324FD3E}" type="pres">
      <dgm:prSet presAssocID="{0B1B3585-17CD-4BC9-9696-97178E053171}" presName="conn2-1" presStyleLbl="parChTrans1D3" presStyleIdx="4" presStyleCnt="9"/>
      <dgm:spPr/>
    </dgm:pt>
    <dgm:pt modelId="{D1445938-2E69-433E-A637-CCE82E485B8E}" type="pres">
      <dgm:prSet presAssocID="{0B1B3585-17CD-4BC9-9696-97178E053171}" presName="connTx" presStyleLbl="parChTrans1D3" presStyleIdx="4" presStyleCnt="9"/>
      <dgm:spPr/>
    </dgm:pt>
    <dgm:pt modelId="{0F416BEB-53CE-434B-8CB9-875BF30D2434}" type="pres">
      <dgm:prSet presAssocID="{24219276-BBE9-4272-A294-F0445EFE101E}" presName="root2" presStyleCnt="0"/>
      <dgm:spPr/>
    </dgm:pt>
    <dgm:pt modelId="{3902D6F6-E8DA-4FE7-BF9E-FE3EFAA8375C}" type="pres">
      <dgm:prSet presAssocID="{24219276-BBE9-4272-A294-F0445EFE101E}" presName="LevelTwoTextNode" presStyleLbl="node3" presStyleIdx="4" presStyleCnt="9" custLinFactNeighborX="2084" custLinFactNeighborY="-2839">
        <dgm:presLayoutVars>
          <dgm:chPref val="3"/>
        </dgm:presLayoutVars>
      </dgm:prSet>
      <dgm:spPr/>
    </dgm:pt>
    <dgm:pt modelId="{4DE74883-DF4F-4E53-8C4D-91273FF91231}" type="pres">
      <dgm:prSet presAssocID="{24219276-BBE9-4272-A294-F0445EFE101E}" presName="level3hierChild" presStyleCnt="0"/>
      <dgm:spPr/>
    </dgm:pt>
    <dgm:pt modelId="{D2AC281A-CF89-45D2-82B6-EBDDCABCA519}" type="pres">
      <dgm:prSet presAssocID="{CB4A8509-EB08-43DA-843F-99FD95B9199C}" presName="conn2-1" presStyleLbl="parChTrans1D2" presStyleIdx="2" presStyleCnt="3"/>
      <dgm:spPr/>
    </dgm:pt>
    <dgm:pt modelId="{031D4684-CC89-425C-80DB-39A67533BB77}" type="pres">
      <dgm:prSet presAssocID="{CB4A8509-EB08-43DA-843F-99FD95B9199C}" presName="connTx" presStyleLbl="parChTrans1D2" presStyleIdx="2" presStyleCnt="3"/>
      <dgm:spPr/>
    </dgm:pt>
    <dgm:pt modelId="{141C9942-74D1-4075-8A35-4EA8DC8E9724}" type="pres">
      <dgm:prSet presAssocID="{9B76EB15-42E0-48AB-9097-3DBD77D342EE}" presName="root2" presStyleCnt="0"/>
      <dgm:spPr/>
    </dgm:pt>
    <dgm:pt modelId="{6E98C778-D90F-43BE-BAAB-46860D3213FD}" type="pres">
      <dgm:prSet presAssocID="{9B76EB15-42E0-48AB-9097-3DBD77D342EE}" presName="LevelTwoTextNode" presStyleLbl="node2" presStyleIdx="2" presStyleCnt="3" custScaleY="247658" custLinFactNeighborX="-9484" custLinFactNeighborY="-37608">
        <dgm:presLayoutVars>
          <dgm:chPref val="3"/>
        </dgm:presLayoutVars>
      </dgm:prSet>
      <dgm:spPr/>
    </dgm:pt>
    <dgm:pt modelId="{86BD22F0-6E20-41C9-9019-ABFBD24862DA}" type="pres">
      <dgm:prSet presAssocID="{9B76EB15-42E0-48AB-9097-3DBD77D342EE}" presName="level3hierChild" presStyleCnt="0"/>
      <dgm:spPr/>
    </dgm:pt>
    <dgm:pt modelId="{DD6612F2-0E17-4545-B080-B2197ECC235B}" type="pres">
      <dgm:prSet presAssocID="{8DA12E0A-C208-4507-8E2D-46A3081D543D}" presName="conn2-1" presStyleLbl="parChTrans1D3" presStyleIdx="5" presStyleCnt="9"/>
      <dgm:spPr/>
    </dgm:pt>
    <dgm:pt modelId="{592DB112-8316-4D80-86C4-4314BF7DFCA3}" type="pres">
      <dgm:prSet presAssocID="{8DA12E0A-C208-4507-8E2D-46A3081D543D}" presName="connTx" presStyleLbl="parChTrans1D3" presStyleIdx="5" presStyleCnt="9"/>
      <dgm:spPr/>
    </dgm:pt>
    <dgm:pt modelId="{389BCFA2-8B70-47D6-A7F5-7BEC1A4BC071}" type="pres">
      <dgm:prSet presAssocID="{D3E8E501-064B-4917-8BA9-34111F961769}" presName="root2" presStyleCnt="0"/>
      <dgm:spPr/>
    </dgm:pt>
    <dgm:pt modelId="{4DE88DE3-81AF-4DEF-841D-35E96267C15F}" type="pres">
      <dgm:prSet presAssocID="{D3E8E501-064B-4917-8BA9-34111F961769}" presName="LevelTwoTextNode" presStyleLbl="node3" presStyleIdx="5" presStyleCnt="9" custLinFactNeighborX="10097" custLinFactNeighborY="-4842">
        <dgm:presLayoutVars>
          <dgm:chPref val="3"/>
        </dgm:presLayoutVars>
      </dgm:prSet>
      <dgm:spPr/>
    </dgm:pt>
    <dgm:pt modelId="{3ECCECD6-D948-4EC0-B7FF-DABA970D8F81}" type="pres">
      <dgm:prSet presAssocID="{D3E8E501-064B-4917-8BA9-34111F961769}" presName="level3hierChild" presStyleCnt="0"/>
      <dgm:spPr/>
    </dgm:pt>
    <dgm:pt modelId="{8EA9F381-8C6D-4556-8A6E-8AA0F96DE15A}" type="pres">
      <dgm:prSet presAssocID="{7BB0104C-DC00-48BB-9787-EED4FC3F141E}" presName="conn2-1" presStyleLbl="parChTrans1D3" presStyleIdx="6" presStyleCnt="9"/>
      <dgm:spPr/>
    </dgm:pt>
    <dgm:pt modelId="{8F15355F-FBE9-4861-93E9-927A05831D06}" type="pres">
      <dgm:prSet presAssocID="{7BB0104C-DC00-48BB-9787-EED4FC3F141E}" presName="connTx" presStyleLbl="parChTrans1D3" presStyleIdx="6" presStyleCnt="9"/>
      <dgm:spPr/>
    </dgm:pt>
    <dgm:pt modelId="{3047C158-2CA5-4C89-A54C-8B6141249DB6}" type="pres">
      <dgm:prSet presAssocID="{C0C86B5F-2047-4BBE-B148-EC76B3C13561}" presName="root2" presStyleCnt="0"/>
      <dgm:spPr/>
    </dgm:pt>
    <dgm:pt modelId="{8C1340D6-A699-4F43-8C1C-26904852AEBF}" type="pres">
      <dgm:prSet presAssocID="{C0C86B5F-2047-4BBE-B148-EC76B3C13561}" presName="LevelTwoTextNode" presStyleLbl="node3" presStyleIdx="6" presStyleCnt="9" custLinFactNeighborX="9048" custLinFactNeighborY="-27250">
        <dgm:presLayoutVars>
          <dgm:chPref val="3"/>
        </dgm:presLayoutVars>
      </dgm:prSet>
      <dgm:spPr/>
    </dgm:pt>
    <dgm:pt modelId="{C893252D-4C74-4B0C-9CB9-2D23111A4E3E}" type="pres">
      <dgm:prSet presAssocID="{C0C86B5F-2047-4BBE-B148-EC76B3C13561}" presName="level3hierChild" presStyleCnt="0"/>
      <dgm:spPr/>
    </dgm:pt>
    <dgm:pt modelId="{BFCD24F9-8703-4A2E-94EB-08C8F4089F82}" type="pres">
      <dgm:prSet presAssocID="{DC1458D3-19BD-4A2B-8A1C-9DCE2E4902C0}" presName="conn2-1" presStyleLbl="parChTrans1D3" presStyleIdx="7" presStyleCnt="9"/>
      <dgm:spPr/>
    </dgm:pt>
    <dgm:pt modelId="{C4BE35CA-3B14-434F-8994-4894E5FB19CF}" type="pres">
      <dgm:prSet presAssocID="{DC1458D3-19BD-4A2B-8A1C-9DCE2E4902C0}" presName="connTx" presStyleLbl="parChTrans1D3" presStyleIdx="7" presStyleCnt="9"/>
      <dgm:spPr/>
    </dgm:pt>
    <dgm:pt modelId="{CDB85056-7B1C-44FA-BD6A-D78CD18CF169}" type="pres">
      <dgm:prSet presAssocID="{362D25A4-D172-4CB0-8D06-62892CD8EB59}" presName="root2" presStyleCnt="0"/>
      <dgm:spPr/>
    </dgm:pt>
    <dgm:pt modelId="{DB160873-7A5E-45E9-9BDA-904AE0844E5D}" type="pres">
      <dgm:prSet presAssocID="{362D25A4-D172-4CB0-8D06-62892CD8EB59}" presName="LevelTwoTextNode" presStyleLbl="node3" presStyleIdx="7" presStyleCnt="9" custLinFactNeighborX="5236" custLinFactNeighborY="-52362">
        <dgm:presLayoutVars>
          <dgm:chPref val="3"/>
        </dgm:presLayoutVars>
      </dgm:prSet>
      <dgm:spPr/>
    </dgm:pt>
    <dgm:pt modelId="{8161F0EC-598E-4923-A8BC-C5786C50215B}" type="pres">
      <dgm:prSet presAssocID="{362D25A4-D172-4CB0-8D06-62892CD8EB59}" presName="level3hierChild" presStyleCnt="0"/>
      <dgm:spPr/>
    </dgm:pt>
    <dgm:pt modelId="{4EE1F5BB-A321-4080-BFAE-A42DD6FCD77D}" type="pres">
      <dgm:prSet presAssocID="{84E2CA46-6941-4BE0-AF5A-4B40D9816C73}" presName="conn2-1" presStyleLbl="parChTrans1D3" presStyleIdx="8" presStyleCnt="9"/>
      <dgm:spPr/>
    </dgm:pt>
    <dgm:pt modelId="{6B071C30-5364-462B-980B-46F77E970E10}" type="pres">
      <dgm:prSet presAssocID="{84E2CA46-6941-4BE0-AF5A-4B40D9816C73}" presName="connTx" presStyleLbl="parChTrans1D3" presStyleIdx="8" presStyleCnt="9"/>
      <dgm:spPr/>
    </dgm:pt>
    <dgm:pt modelId="{2246E1E1-82EC-4C1B-A02A-FA585B5F3CF7}" type="pres">
      <dgm:prSet presAssocID="{2DBC90D6-A261-463C-8193-A97F74AB4C04}" presName="root2" presStyleCnt="0"/>
      <dgm:spPr/>
    </dgm:pt>
    <dgm:pt modelId="{CCCECDB3-2F24-4AAF-B3C7-331110E7F99E}" type="pres">
      <dgm:prSet presAssocID="{2DBC90D6-A261-463C-8193-A97F74AB4C04}" presName="LevelTwoTextNode" presStyleLbl="node3" presStyleIdx="8" presStyleCnt="9" custScaleX="120140" custLinFactNeighborX="-2618" custLinFactNeighborY="-45973">
        <dgm:presLayoutVars>
          <dgm:chPref val="3"/>
        </dgm:presLayoutVars>
      </dgm:prSet>
      <dgm:spPr/>
    </dgm:pt>
    <dgm:pt modelId="{FA3C984E-34D1-4AAB-A5D8-0559E218DA51}" type="pres">
      <dgm:prSet presAssocID="{2DBC90D6-A261-463C-8193-A97F74AB4C04}" presName="level3hierChild" presStyleCnt="0"/>
      <dgm:spPr/>
    </dgm:pt>
  </dgm:ptLst>
  <dgm:cxnLst>
    <dgm:cxn modelId="{59649F11-1568-4959-AD09-44375DEDCE21}" srcId="{D64C8ECA-BBCC-4482-B8AB-2566FA19250C}" destId="{A0D0FA68-7F7E-4D17-99D0-F70E0E148152}" srcOrd="1" destOrd="0" parTransId="{7CDE8804-9FCF-4177-9E35-108EA3382FAD}" sibTransId="{63B0DBAC-E192-482F-8365-BEB4EC15B566}"/>
    <dgm:cxn modelId="{C09E9813-83FE-4E24-B62D-C5725ECD290A}" type="presOf" srcId="{517C78B7-CEE7-4D5B-832D-D53FD1EE69FE}" destId="{2C3B7657-8E73-469D-A1A8-4E94C157491B}" srcOrd="1" destOrd="0" presId="urn:microsoft.com/office/officeart/2005/8/layout/hierarchy2"/>
    <dgm:cxn modelId="{D5CE2716-843A-42A1-85D6-72F086E1AE11}" type="presOf" srcId="{190380CC-6352-46CA-940D-835B45F6C121}" destId="{954165EE-480E-4ED2-8A47-F61411533B37}" srcOrd="1" destOrd="0" presId="urn:microsoft.com/office/officeart/2005/8/layout/hierarchy2"/>
    <dgm:cxn modelId="{B51ECC17-8663-4EF2-88C1-84798007669F}" type="presOf" srcId="{82D90EC8-51A4-4E99-B9E2-EDE00C212585}" destId="{5732BDFB-A4D8-4E41-84A4-19BD4693B146}" srcOrd="0" destOrd="0" presId="urn:microsoft.com/office/officeart/2005/8/layout/hierarchy2"/>
    <dgm:cxn modelId="{8D43D71D-A26D-4941-8D63-3A1ADA756393}" type="presOf" srcId="{C0C86B5F-2047-4BBE-B148-EC76B3C13561}" destId="{8C1340D6-A699-4F43-8C1C-26904852AEBF}" srcOrd="0" destOrd="0" presId="urn:microsoft.com/office/officeart/2005/8/layout/hierarchy2"/>
    <dgm:cxn modelId="{F6EFB62B-312D-4752-9E49-21422066B556}" type="presOf" srcId="{7BB0104C-DC00-48BB-9787-EED4FC3F141E}" destId="{8F15355F-FBE9-4861-93E9-927A05831D06}" srcOrd="1" destOrd="0" presId="urn:microsoft.com/office/officeart/2005/8/layout/hierarchy2"/>
    <dgm:cxn modelId="{59FE022C-B914-4431-AF63-479C23944FC6}" type="presOf" srcId="{3CE2B7D3-6E05-4F0C-B864-E9960E23CE0C}" destId="{C40309A7-5CAC-480E-A96B-870A53C250EF}" srcOrd="1" destOrd="0" presId="urn:microsoft.com/office/officeart/2005/8/layout/hierarchy2"/>
    <dgm:cxn modelId="{B4428E31-CC77-48C2-8860-3C858DC0B5EF}" type="presOf" srcId="{97305452-A131-4977-A3D2-3F5A73C58041}" destId="{AD0889F9-F796-4DF2-92EB-74FDFADA5846}" srcOrd="0" destOrd="0" presId="urn:microsoft.com/office/officeart/2005/8/layout/hierarchy2"/>
    <dgm:cxn modelId="{1C281B35-4EC8-4B68-87D3-0EED3F4F1835}" type="presOf" srcId="{3CE2B7D3-6E05-4F0C-B864-E9960E23CE0C}" destId="{6276F8F9-EFC7-40FA-93FC-C4754411CE1B}" srcOrd="0" destOrd="0" presId="urn:microsoft.com/office/officeart/2005/8/layout/hierarchy2"/>
    <dgm:cxn modelId="{F784CD35-4DCF-49B2-BAE8-DA12BC9DD8AD}" type="presOf" srcId="{7BB0104C-DC00-48BB-9787-EED4FC3F141E}" destId="{8EA9F381-8C6D-4556-8A6E-8AA0F96DE15A}" srcOrd="0" destOrd="0" presId="urn:microsoft.com/office/officeart/2005/8/layout/hierarchy2"/>
    <dgm:cxn modelId="{B8391837-17EF-47A2-83CE-BE3885B272CA}" type="presOf" srcId="{D64C8ECA-BBCC-4482-B8AB-2566FA19250C}" destId="{0DC5D382-4D31-408D-A0DB-B41C47153F0B}" srcOrd="0" destOrd="0" presId="urn:microsoft.com/office/officeart/2005/8/layout/hierarchy2"/>
    <dgm:cxn modelId="{9D799A39-CFD5-4723-94E5-580F6312D149}" type="presOf" srcId="{B11C4D70-4967-499E-8530-8E8DAA0E4BFD}" destId="{C2299F4C-143D-4DFC-8F75-D722B1059F89}" srcOrd="1" destOrd="0" presId="urn:microsoft.com/office/officeart/2005/8/layout/hierarchy2"/>
    <dgm:cxn modelId="{F76E453C-69A8-4F2D-8141-894288157D3A}" srcId="{9B76EB15-42E0-48AB-9097-3DBD77D342EE}" destId="{362D25A4-D172-4CB0-8D06-62892CD8EB59}" srcOrd="2" destOrd="0" parTransId="{DC1458D3-19BD-4A2B-8A1C-9DCE2E4902C0}" sibTransId="{754DE205-BD15-4E1A-ACC8-E908A9A14E04}"/>
    <dgm:cxn modelId="{02E12564-924C-46BA-9B65-B592525DF120}" type="presOf" srcId="{517C78B7-CEE7-4D5B-832D-D53FD1EE69FE}" destId="{6479CEDC-62AD-42EE-9B4B-BBC4D902C620}" srcOrd="0" destOrd="0" presId="urn:microsoft.com/office/officeart/2005/8/layout/hierarchy2"/>
    <dgm:cxn modelId="{4898E267-6DD1-4186-9BF9-CFB18DCDF0FF}" type="presOf" srcId="{C3B76991-CB79-4E73-ADE7-0F4B8133D599}" destId="{A7E39B10-AC46-4C35-9B3C-0274E6CDBB94}" srcOrd="0" destOrd="0" presId="urn:microsoft.com/office/officeart/2005/8/layout/hierarchy2"/>
    <dgm:cxn modelId="{053A8468-AFA8-47F2-A88C-58CF03550EE1}" type="presOf" srcId="{0B1B3585-17CD-4BC9-9696-97178E053171}" destId="{D1445938-2E69-433E-A637-CCE82E485B8E}" srcOrd="1" destOrd="0" presId="urn:microsoft.com/office/officeart/2005/8/layout/hierarchy2"/>
    <dgm:cxn modelId="{1957B249-ABBF-4DCB-B22A-1CEAC1CE13FD}" type="presOf" srcId="{A0D0FA68-7F7E-4D17-99D0-F70E0E148152}" destId="{2A87BD29-1634-449D-818D-E94A30579E78}" srcOrd="0" destOrd="0" presId="urn:microsoft.com/office/officeart/2005/8/layout/hierarchy2"/>
    <dgm:cxn modelId="{4DF3DE4A-5009-4BC5-A096-75DACC8C9834}" type="presOf" srcId="{DC1458D3-19BD-4A2B-8A1C-9DCE2E4902C0}" destId="{C4BE35CA-3B14-434F-8994-4894E5FB19CF}" srcOrd="1" destOrd="0" presId="urn:microsoft.com/office/officeart/2005/8/layout/hierarchy2"/>
    <dgm:cxn modelId="{62BC794B-0FEF-4A24-8D69-54CE304A29A2}" type="presOf" srcId="{D3E8E501-064B-4917-8BA9-34111F961769}" destId="{4DE88DE3-81AF-4DEF-841D-35E96267C15F}" srcOrd="0" destOrd="0" presId="urn:microsoft.com/office/officeart/2005/8/layout/hierarchy2"/>
    <dgm:cxn modelId="{3237B26B-ABBB-45EF-B42F-2EB74B68C32A}" type="presOf" srcId="{02E1D3AC-FB55-436E-AC64-2C56DD66D490}" destId="{E215EF0B-7664-433F-BA40-68D293990F4F}" srcOrd="0" destOrd="0" presId="urn:microsoft.com/office/officeart/2005/8/layout/hierarchy2"/>
    <dgm:cxn modelId="{0A5CC46B-288A-4614-B3AD-D1683CC0E0FD}" type="presOf" srcId="{84E2CA46-6941-4BE0-AF5A-4B40D9816C73}" destId="{4EE1F5BB-A321-4080-BFAE-A42DD6FCD77D}" srcOrd="0" destOrd="0" presId="urn:microsoft.com/office/officeart/2005/8/layout/hierarchy2"/>
    <dgm:cxn modelId="{EFF3E74B-D744-475E-B68D-50D4F2EA9119}" type="presOf" srcId="{CB4A8509-EB08-43DA-843F-99FD95B9199C}" destId="{031D4684-CC89-425C-80DB-39A67533BB77}" srcOrd="1" destOrd="0" presId="urn:microsoft.com/office/officeart/2005/8/layout/hierarchy2"/>
    <dgm:cxn modelId="{17F78B6C-1B13-4650-80BA-35ACFCCBBD4B}" srcId="{9B76EB15-42E0-48AB-9097-3DBD77D342EE}" destId="{D3E8E501-064B-4917-8BA9-34111F961769}" srcOrd="0" destOrd="0" parTransId="{8DA12E0A-C208-4507-8E2D-46A3081D543D}" sibTransId="{04F8E773-F059-4818-B0B6-52DA73C8E900}"/>
    <dgm:cxn modelId="{1E93BE4E-F1AF-4090-9E43-C4A44777F0AD}" type="presOf" srcId="{DC1458D3-19BD-4A2B-8A1C-9DCE2E4902C0}" destId="{BFCD24F9-8703-4A2E-94EB-08C8F4089F82}" srcOrd="0" destOrd="0" presId="urn:microsoft.com/office/officeart/2005/8/layout/hierarchy2"/>
    <dgm:cxn modelId="{32444655-D736-4827-B8FA-F761FD96E0A6}" type="presOf" srcId="{2DBC90D6-A261-463C-8193-A97F74AB4C04}" destId="{CCCECDB3-2F24-4AAF-B3C7-331110E7F99E}" srcOrd="0" destOrd="0" presId="urn:microsoft.com/office/officeart/2005/8/layout/hierarchy2"/>
    <dgm:cxn modelId="{B0DC4657-D2E8-4BDC-822D-733522193BDF}" type="presOf" srcId="{362D25A4-D172-4CB0-8D06-62892CD8EB59}" destId="{DB160873-7A5E-45E9-9BDA-904AE0844E5D}" srcOrd="0" destOrd="0" presId="urn:microsoft.com/office/officeart/2005/8/layout/hierarchy2"/>
    <dgm:cxn modelId="{A55BDC77-E191-4A88-911C-FF3DAB1212FF}" type="presOf" srcId="{84E2CA46-6941-4BE0-AF5A-4B40D9816C73}" destId="{6B071C30-5364-462B-980B-46F77E970E10}" srcOrd="1" destOrd="0" presId="urn:microsoft.com/office/officeart/2005/8/layout/hierarchy2"/>
    <dgm:cxn modelId="{3E9D1D79-5C65-421E-9029-836A53969B3E}" type="presOf" srcId="{CB4A8509-EB08-43DA-843F-99FD95B9199C}" destId="{D2AC281A-CF89-45D2-82B6-EBDDCABCA519}" srcOrd="0" destOrd="0" presId="urn:microsoft.com/office/officeart/2005/8/layout/hierarchy2"/>
    <dgm:cxn modelId="{7F8C4879-2082-450F-B26F-56ACFA38FD5B}" srcId="{D64C8ECA-BBCC-4482-B8AB-2566FA19250C}" destId="{491D41D1-F604-44CE-A888-06F8AB3D1EC6}" srcOrd="0" destOrd="0" parTransId="{190380CC-6352-46CA-940D-835B45F6C121}" sibTransId="{BC7FCABF-7E22-494E-BB1F-68EF81945D0D}"/>
    <dgm:cxn modelId="{E1FF117C-2157-4B8E-BB1E-7223C30E1BCC}" type="presOf" srcId="{8DA12E0A-C208-4507-8E2D-46A3081D543D}" destId="{DD6612F2-0E17-4545-B080-B2197ECC235B}" srcOrd="0" destOrd="0" presId="urn:microsoft.com/office/officeart/2005/8/layout/hierarchy2"/>
    <dgm:cxn modelId="{2B487F83-276D-42D7-984B-89A62DAFDE46}" type="presOf" srcId="{7CDE8804-9FCF-4177-9E35-108EA3382FAD}" destId="{2176E9E7-877F-4624-898A-14D947C1102E}" srcOrd="0" destOrd="0" presId="urn:microsoft.com/office/officeart/2005/8/layout/hierarchy2"/>
    <dgm:cxn modelId="{AAA08A8D-A4A3-4ABC-BAFF-64E04A2EBDAD}" type="presOf" srcId="{9B76EB15-42E0-48AB-9097-3DBD77D342EE}" destId="{6E98C778-D90F-43BE-BAAB-46860D3213FD}" srcOrd="0" destOrd="0" presId="urn:microsoft.com/office/officeart/2005/8/layout/hierarchy2"/>
    <dgm:cxn modelId="{A798B992-B3B0-448D-9D8D-0F9EBDD1C550}" srcId="{A0D0FA68-7F7E-4D17-99D0-F70E0E148152}" destId="{24219276-BBE9-4272-A294-F0445EFE101E}" srcOrd="2" destOrd="0" parTransId="{0B1B3585-17CD-4BC9-9696-97178E053171}" sibTransId="{E974A8B5-8B0F-42DB-BBE4-1FD7A9976793}"/>
    <dgm:cxn modelId="{14020E99-DBB1-4DD3-AFF3-12CA71946453}" type="presOf" srcId="{7CDE8804-9FCF-4177-9E35-108EA3382FAD}" destId="{66E4EF8A-D72B-4F45-94F9-2CFC8772467A}" srcOrd="1" destOrd="0" presId="urn:microsoft.com/office/officeart/2005/8/layout/hierarchy2"/>
    <dgm:cxn modelId="{2703289A-7D92-4C77-83AE-801D7FB8BEFA}" srcId="{9B76EB15-42E0-48AB-9097-3DBD77D342EE}" destId="{2DBC90D6-A261-463C-8193-A97F74AB4C04}" srcOrd="3" destOrd="0" parTransId="{84E2CA46-6941-4BE0-AF5A-4B40D9816C73}" sibTransId="{34170AD7-7ABF-4315-9A8E-B9597021BE53}"/>
    <dgm:cxn modelId="{ABBEDA9A-5AA2-4959-B1F3-5805C54D9681}" type="presOf" srcId="{24219276-BBE9-4272-A294-F0445EFE101E}" destId="{3902D6F6-E8DA-4FE7-BF9E-FE3EFAA8375C}" srcOrd="0" destOrd="0" presId="urn:microsoft.com/office/officeart/2005/8/layout/hierarchy2"/>
    <dgm:cxn modelId="{18821E9B-1164-446E-8870-D3A550122A1F}" type="presOf" srcId="{97305452-A131-4977-A3D2-3F5A73C58041}" destId="{504B8B4D-8C27-41DE-9C45-B1FA216922DC}" srcOrd="1" destOrd="0" presId="urn:microsoft.com/office/officeart/2005/8/layout/hierarchy2"/>
    <dgm:cxn modelId="{A91F4DA0-0EAD-4963-98A2-6212FF458686}" srcId="{491D41D1-F604-44CE-A888-06F8AB3D1EC6}" destId="{02E1D3AC-FB55-436E-AC64-2C56DD66D490}" srcOrd="0" destOrd="0" parTransId="{3CE2B7D3-6E05-4F0C-B864-E9960E23CE0C}" sibTransId="{03551F9C-2086-4CF4-8F86-B2EB1D811571}"/>
    <dgm:cxn modelId="{7D03B5A4-3B3D-4AA4-859A-6602DB2C1575}" type="presOf" srcId="{190380CC-6352-46CA-940D-835B45F6C121}" destId="{6563FB71-E634-4E81-8705-3A1A384BC7D0}" srcOrd="0" destOrd="0" presId="urn:microsoft.com/office/officeart/2005/8/layout/hierarchy2"/>
    <dgm:cxn modelId="{9802A9A9-9809-4A86-B869-724059D00535}" type="presOf" srcId="{0B1B3585-17CD-4BC9-9696-97178E053171}" destId="{4417E9DD-E10A-402B-87E7-F1BE8324FD3E}" srcOrd="0" destOrd="0" presId="urn:microsoft.com/office/officeart/2005/8/layout/hierarchy2"/>
    <dgm:cxn modelId="{2E6041AC-1D98-431E-B924-0342049B6E86}" srcId="{A0D0FA68-7F7E-4D17-99D0-F70E0E148152}" destId="{2D7F8479-A44F-4155-BE54-FC984BE02D90}" srcOrd="0" destOrd="0" parTransId="{97305452-A131-4977-A3D2-3F5A73C58041}" sibTransId="{AB1AE63E-81B1-4F33-AA38-D3AE4B3434C6}"/>
    <dgm:cxn modelId="{90B846AD-040F-4AC3-A330-A82E0780314F}" srcId="{A0D0FA68-7F7E-4D17-99D0-F70E0E148152}" destId="{82D90EC8-51A4-4E99-B9E2-EDE00C212585}" srcOrd="1" destOrd="0" parTransId="{B11C4D70-4967-499E-8530-8E8DAA0E4BFD}" sibTransId="{7F325BE5-5D4E-42BA-B0C9-571971567C0A}"/>
    <dgm:cxn modelId="{3B8BE8B6-45BD-4215-8FF8-EA2E6C5B56DA}" type="presOf" srcId="{EC6E08D5-DBE0-4F19-A3E5-F5FCCCA329AE}" destId="{878C3296-B50C-440C-A56F-014122A6AA66}" srcOrd="0" destOrd="0" presId="urn:microsoft.com/office/officeart/2005/8/layout/hierarchy2"/>
    <dgm:cxn modelId="{9D43FCC4-3B59-49F2-A155-6719D174A1C3}" type="presOf" srcId="{2D7F8479-A44F-4155-BE54-FC984BE02D90}" destId="{99B5C37C-BA8D-4DB2-A17D-A8994CFEEEDB}" srcOrd="0" destOrd="0" presId="urn:microsoft.com/office/officeart/2005/8/layout/hierarchy2"/>
    <dgm:cxn modelId="{F4CA76C6-865D-4EA8-947C-D97DAB84AA9A}" srcId="{9B76EB15-42E0-48AB-9097-3DBD77D342EE}" destId="{C0C86B5F-2047-4BBE-B148-EC76B3C13561}" srcOrd="1" destOrd="0" parTransId="{7BB0104C-DC00-48BB-9787-EED4FC3F141E}" sibTransId="{2875FA1B-4C5F-4BB0-81C1-554952EB83D6}"/>
    <dgm:cxn modelId="{CE7D53CE-2BBD-4FAE-B80A-5409655E86BC}" type="presOf" srcId="{8DA12E0A-C208-4507-8E2D-46A3081D543D}" destId="{592DB112-8316-4D80-86C4-4314BF7DFCA3}" srcOrd="1" destOrd="0" presId="urn:microsoft.com/office/officeart/2005/8/layout/hierarchy2"/>
    <dgm:cxn modelId="{A60E5BE5-D4FE-45FE-8424-2F5C13F4061F}" srcId="{D64C8ECA-BBCC-4482-B8AB-2566FA19250C}" destId="{9B76EB15-42E0-48AB-9097-3DBD77D342EE}" srcOrd="2" destOrd="0" parTransId="{CB4A8509-EB08-43DA-843F-99FD95B9199C}" sibTransId="{26147247-D8B5-45B9-863C-BB2FE94DFC01}"/>
    <dgm:cxn modelId="{8E93ABED-1E0A-44DD-82E4-A7387E63201D}" srcId="{C3B76991-CB79-4E73-ADE7-0F4B8133D599}" destId="{D64C8ECA-BBCC-4482-B8AB-2566FA19250C}" srcOrd="0" destOrd="0" parTransId="{B72FCB13-E5C1-43FA-A158-D513685B92CE}" sibTransId="{46108D6B-403D-43A2-A723-0E9DD9D1E785}"/>
    <dgm:cxn modelId="{E1CAB3F5-8D91-4EEC-BBF9-B20A1538FF82}" type="presOf" srcId="{B11C4D70-4967-499E-8530-8E8DAA0E4BFD}" destId="{2E80FD63-2EE2-48C8-B948-1AAB1FB53FE8}" srcOrd="0" destOrd="0" presId="urn:microsoft.com/office/officeart/2005/8/layout/hierarchy2"/>
    <dgm:cxn modelId="{42445FF7-5EC0-4ABB-91D6-F0713C3213A9}" type="presOf" srcId="{491D41D1-F604-44CE-A888-06F8AB3D1EC6}" destId="{8198C29E-EB04-4D97-ADAD-B7A8A3F6A716}" srcOrd="0" destOrd="0" presId="urn:microsoft.com/office/officeart/2005/8/layout/hierarchy2"/>
    <dgm:cxn modelId="{C62DE8F7-306D-428E-93C9-9BE79CB946A5}" srcId="{491D41D1-F604-44CE-A888-06F8AB3D1EC6}" destId="{EC6E08D5-DBE0-4F19-A3E5-F5FCCCA329AE}" srcOrd="1" destOrd="0" parTransId="{517C78B7-CEE7-4D5B-832D-D53FD1EE69FE}" sibTransId="{8884CF7B-D223-4857-83BB-39838B289F9F}"/>
    <dgm:cxn modelId="{63021E85-AC99-434E-916D-07987CF2378E}" type="presParOf" srcId="{A7E39B10-AC46-4C35-9B3C-0274E6CDBB94}" destId="{C82C85F8-245F-447B-AB18-5574877306C1}" srcOrd="0" destOrd="0" presId="urn:microsoft.com/office/officeart/2005/8/layout/hierarchy2"/>
    <dgm:cxn modelId="{0E4D4DDB-C666-442A-A227-2C1EA0658226}" type="presParOf" srcId="{C82C85F8-245F-447B-AB18-5574877306C1}" destId="{0DC5D382-4D31-408D-A0DB-B41C47153F0B}" srcOrd="0" destOrd="0" presId="urn:microsoft.com/office/officeart/2005/8/layout/hierarchy2"/>
    <dgm:cxn modelId="{73DF3775-5554-431B-BC55-3AC373966240}" type="presParOf" srcId="{C82C85F8-245F-447B-AB18-5574877306C1}" destId="{C76636C5-3D0B-4D21-83C1-661055C5F5B6}" srcOrd="1" destOrd="0" presId="urn:microsoft.com/office/officeart/2005/8/layout/hierarchy2"/>
    <dgm:cxn modelId="{CC7A4DF3-65DD-4B8E-92AF-6B029CD1B54C}" type="presParOf" srcId="{C76636C5-3D0B-4D21-83C1-661055C5F5B6}" destId="{6563FB71-E634-4E81-8705-3A1A384BC7D0}" srcOrd="0" destOrd="0" presId="urn:microsoft.com/office/officeart/2005/8/layout/hierarchy2"/>
    <dgm:cxn modelId="{8E4FE225-1A5A-4102-84AA-AE9182BC98DF}" type="presParOf" srcId="{6563FB71-E634-4E81-8705-3A1A384BC7D0}" destId="{954165EE-480E-4ED2-8A47-F61411533B37}" srcOrd="0" destOrd="0" presId="urn:microsoft.com/office/officeart/2005/8/layout/hierarchy2"/>
    <dgm:cxn modelId="{3648D126-6D3D-4F8E-A700-04F3EB62545A}" type="presParOf" srcId="{C76636C5-3D0B-4D21-83C1-661055C5F5B6}" destId="{CB901888-E7F6-4E66-8725-99AB47CC9C57}" srcOrd="1" destOrd="0" presId="urn:microsoft.com/office/officeart/2005/8/layout/hierarchy2"/>
    <dgm:cxn modelId="{503C909A-8696-40ED-B49D-7741CE6043E8}" type="presParOf" srcId="{CB901888-E7F6-4E66-8725-99AB47CC9C57}" destId="{8198C29E-EB04-4D97-ADAD-B7A8A3F6A716}" srcOrd="0" destOrd="0" presId="urn:microsoft.com/office/officeart/2005/8/layout/hierarchy2"/>
    <dgm:cxn modelId="{475AAFA2-8D43-4518-9B17-C50744787EEC}" type="presParOf" srcId="{CB901888-E7F6-4E66-8725-99AB47CC9C57}" destId="{023537E3-7B56-460E-9B89-31D0217AAA0D}" srcOrd="1" destOrd="0" presId="urn:microsoft.com/office/officeart/2005/8/layout/hierarchy2"/>
    <dgm:cxn modelId="{7B866E44-014C-4DDA-B66C-0FC97F9D6734}" type="presParOf" srcId="{023537E3-7B56-460E-9B89-31D0217AAA0D}" destId="{6276F8F9-EFC7-40FA-93FC-C4754411CE1B}" srcOrd="0" destOrd="0" presId="urn:microsoft.com/office/officeart/2005/8/layout/hierarchy2"/>
    <dgm:cxn modelId="{E337DF33-745B-47C8-B202-512232C6535B}" type="presParOf" srcId="{6276F8F9-EFC7-40FA-93FC-C4754411CE1B}" destId="{C40309A7-5CAC-480E-A96B-870A53C250EF}" srcOrd="0" destOrd="0" presId="urn:microsoft.com/office/officeart/2005/8/layout/hierarchy2"/>
    <dgm:cxn modelId="{0E8A29E3-1224-41D3-B750-6A5955642245}" type="presParOf" srcId="{023537E3-7B56-460E-9B89-31D0217AAA0D}" destId="{C19D0CE8-2974-4724-88D8-DB69F08CCA70}" srcOrd="1" destOrd="0" presId="urn:microsoft.com/office/officeart/2005/8/layout/hierarchy2"/>
    <dgm:cxn modelId="{8126BC87-DE1F-4269-A772-26A7D507D975}" type="presParOf" srcId="{C19D0CE8-2974-4724-88D8-DB69F08CCA70}" destId="{E215EF0B-7664-433F-BA40-68D293990F4F}" srcOrd="0" destOrd="0" presId="urn:microsoft.com/office/officeart/2005/8/layout/hierarchy2"/>
    <dgm:cxn modelId="{C02E4061-A315-4C9E-9090-2CB33746DDFA}" type="presParOf" srcId="{C19D0CE8-2974-4724-88D8-DB69F08CCA70}" destId="{F43DD6B9-E40B-4A64-AF42-F52762F8C65F}" srcOrd="1" destOrd="0" presId="urn:microsoft.com/office/officeart/2005/8/layout/hierarchy2"/>
    <dgm:cxn modelId="{32DC7F81-40EB-45C1-BA95-DD2F897B5FA0}" type="presParOf" srcId="{023537E3-7B56-460E-9B89-31D0217AAA0D}" destId="{6479CEDC-62AD-42EE-9B4B-BBC4D902C620}" srcOrd="2" destOrd="0" presId="urn:microsoft.com/office/officeart/2005/8/layout/hierarchy2"/>
    <dgm:cxn modelId="{A4EEA8B6-B998-4CF7-97D1-68D2B1F9B998}" type="presParOf" srcId="{6479CEDC-62AD-42EE-9B4B-BBC4D902C620}" destId="{2C3B7657-8E73-469D-A1A8-4E94C157491B}" srcOrd="0" destOrd="0" presId="urn:microsoft.com/office/officeart/2005/8/layout/hierarchy2"/>
    <dgm:cxn modelId="{849926C4-F851-411C-89DC-E4D0B4F3B560}" type="presParOf" srcId="{023537E3-7B56-460E-9B89-31D0217AAA0D}" destId="{7BE0C702-6F5D-43A1-8AE2-2561544E9E00}" srcOrd="3" destOrd="0" presId="urn:microsoft.com/office/officeart/2005/8/layout/hierarchy2"/>
    <dgm:cxn modelId="{FB644492-A4DA-476A-AABC-6C21AC06E78D}" type="presParOf" srcId="{7BE0C702-6F5D-43A1-8AE2-2561544E9E00}" destId="{878C3296-B50C-440C-A56F-014122A6AA66}" srcOrd="0" destOrd="0" presId="urn:microsoft.com/office/officeart/2005/8/layout/hierarchy2"/>
    <dgm:cxn modelId="{75F687B4-1F7E-46EE-927F-DC80975F75B0}" type="presParOf" srcId="{7BE0C702-6F5D-43A1-8AE2-2561544E9E00}" destId="{576FC8DF-47CC-4E32-B51D-FD9B5B1417FA}" srcOrd="1" destOrd="0" presId="urn:microsoft.com/office/officeart/2005/8/layout/hierarchy2"/>
    <dgm:cxn modelId="{0752FB76-27B6-48D0-ADA5-32B3021F36CC}" type="presParOf" srcId="{C76636C5-3D0B-4D21-83C1-661055C5F5B6}" destId="{2176E9E7-877F-4624-898A-14D947C1102E}" srcOrd="2" destOrd="0" presId="urn:microsoft.com/office/officeart/2005/8/layout/hierarchy2"/>
    <dgm:cxn modelId="{1AE844A3-FB22-4AB2-B653-2A11EF882F73}" type="presParOf" srcId="{2176E9E7-877F-4624-898A-14D947C1102E}" destId="{66E4EF8A-D72B-4F45-94F9-2CFC8772467A}" srcOrd="0" destOrd="0" presId="urn:microsoft.com/office/officeart/2005/8/layout/hierarchy2"/>
    <dgm:cxn modelId="{6635D39E-0E7B-4D5E-999D-95DFA3150A3C}" type="presParOf" srcId="{C76636C5-3D0B-4D21-83C1-661055C5F5B6}" destId="{EDEF23F9-896F-44AD-B946-746A66C4822F}" srcOrd="3" destOrd="0" presId="urn:microsoft.com/office/officeart/2005/8/layout/hierarchy2"/>
    <dgm:cxn modelId="{AFEB60CB-E962-49B0-B25C-164459B0DCD1}" type="presParOf" srcId="{EDEF23F9-896F-44AD-B946-746A66C4822F}" destId="{2A87BD29-1634-449D-818D-E94A30579E78}" srcOrd="0" destOrd="0" presId="urn:microsoft.com/office/officeart/2005/8/layout/hierarchy2"/>
    <dgm:cxn modelId="{98DA607E-F287-44B6-A9FF-EFC5C69234C9}" type="presParOf" srcId="{EDEF23F9-896F-44AD-B946-746A66C4822F}" destId="{0F1751F2-358D-49A5-A5CB-8D71C00AAADB}" srcOrd="1" destOrd="0" presId="urn:microsoft.com/office/officeart/2005/8/layout/hierarchy2"/>
    <dgm:cxn modelId="{348B3842-A4C2-4935-8EC1-EFD5C8D1216D}" type="presParOf" srcId="{0F1751F2-358D-49A5-A5CB-8D71C00AAADB}" destId="{AD0889F9-F796-4DF2-92EB-74FDFADA5846}" srcOrd="0" destOrd="0" presId="urn:microsoft.com/office/officeart/2005/8/layout/hierarchy2"/>
    <dgm:cxn modelId="{706F591E-62B9-4FF8-9356-5497CEEE3D56}" type="presParOf" srcId="{AD0889F9-F796-4DF2-92EB-74FDFADA5846}" destId="{504B8B4D-8C27-41DE-9C45-B1FA216922DC}" srcOrd="0" destOrd="0" presId="urn:microsoft.com/office/officeart/2005/8/layout/hierarchy2"/>
    <dgm:cxn modelId="{C40238E9-3044-415F-A310-63C1DC204CD9}" type="presParOf" srcId="{0F1751F2-358D-49A5-A5CB-8D71C00AAADB}" destId="{2411ED98-5A14-4192-A175-AA0A7A6FDA39}" srcOrd="1" destOrd="0" presId="urn:microsoft.com/office/officeart/2005/8/layout/hierarchy2"/>
    <dgm:cxn modelId="{DF550B4F-A976-472C-B908-25A05E18D50A}" type="presParOf" srcId="{2411ED98-5A14-4192-A175-AA0A7A6FDA39}" destId="{99B5C37C-BA8D-4DB2-A17D-A8994CFEEEDB}" srcOrd="0" destOrd="0" presId="urn:microsoft.com/office/officeart/2005/8/layout/hierarchy2"/>
    <dgm:cxn modelId="{6E02EBDB-B5AF-4C8C-A6C8-29B76F8A234E}" type="presParOf" srcId="{2411ED98-5A14-4192-A175-AA0A7A6FDA39}" destId="{6B63EEDF-FBAB-4577-9234-ACA71220FACC}" srcOrd="1" destOrd="0" presId="urn:microsoft.com/office/officeart/2005/8/layout/hierarchy2"/>
    <dgm:cxn modelId="{817EC19F-CF59-4787-9AE1-ECCD966AF61B}" type="presParOf" srcId="{0F1751F2-358D-49A5-A5CB-8D71C00AAADB}" destId="{2E80FD63-2EE2-48C8-B948-1AAB1FB53FE8}" srcOrd="2" destOrd="0" presId="urn:microsoft.com/office/officeart/2005/8/layout/hierarchy2"/>
    <dgm:cxn modelId="{8764ED5C-AAD5-4601-8ECA-C9015DFBB111}" type="presParOf" srcId="{2E80FD63-2EE2-48C8-B948-1AAB1FB53FE8}" destId="{C2299F4C-143D-4DFC-8F75-D722B1059F89}" srcOrd="0" destOrd="0" presId="urn:microsoft.com/office/officeart/2005/8/layout/hierarchy2"/>
    <dgm:cxn modelId="{86C53BF3-7F6C-40CD-BA20-06DFFC4862FB}" type="presParOf" srcId="{0F1751F2-358D-49A5-A5CB-8D71C00AAADB}" destId="{BF71F718-B48A-4AB6-9AFD-906E450E5662}" srcOrd="3" destOrd="0" presId="urn:microsoft.com/office/officeart/2005/8/layout/hierarchy2"/>
    <dgm:cxn modelId="{56D8C0DC-5A2D-4FD2-8067-B97E129F0401}" type="presParOf" srcId="{BF71F718-B48A-4AB6-9AFD-906E450E5662}" destId="{5732BDFB-A4D8-4E41-84A4-19BD4693B146}" srcOrd="0" destOrd="0" presId="urn:microsoft.com/office/officeart/2005/8/layout/hierarchy2"/>
    <dgm:cxn modelId="{DE5A8531-CD63-44DF-BAFC-0DAB739B9280}" type="presParOf" srcId="{BF71F718-B48A-4AB6-9AFD-906E450E5662}" destId="{584C4031-E67B-4455-BE61-055C69CB0A30}" srcOrd="1" destOrd="0" presId="urn:microsoft.com/office/officeart/2005/8/layout/hierarchy2"/>
    <dgm:cxn modelId="{0A99F68B-F54E-42C1-9178-57C16DACE403}" type="presParOf" srcId="{0F1751F2-358D-49A5-A5CB-8D71C00AAADB}" destId="{4417E9DD-E10A-402B-87E7-F1BE8324FD3E}" srcOrd="4" destOrd="0" presId="urn:microsoft.com/office/officeart/2005/8/layout/hierarchy2"/>
    <dgm:cxn modelId="{76F0A602-C244-43DB-A15A-BCEE25CE023C}" type="presParOf" srcId="{4417E9DD-E10A-402B-87E7-F1BE8324FD3E}" destId="{D1445938-2E69-433E-A637-CCE82E485B8E}" srcOrd="0" destOrd="0" presId="urn:microsoft.com/office/officeart/2005/8/layout/hierarchy2"/>
    <dgm:cxn modelId="{DBE01382-28CC-4F61-ADE7-47921EFFC91F}" type="presParOf" srcId="{0F1751F2-358D-49A5-A5CB-8D71C00AAADB}" destId="{0F416BEB-53CE-434B-8CB9-875BF30D2434}" srcOrd="5" destOrd="0" presId="urn:microsoft.com/office/officeart/2005/8/layout/hierarchy2"/>
    <dgm:cxn modelId="{8004D39A-E927-4510-A453-BB2DCF756B7E}" type="presParOf" srcId="{0F416BEB-53CE-434B-8CB9-875BF30D2434}" destId="{3902D6F6-E8DA-4FE7-BF9E-FE3EFAA8375C}" srcOrd="0" destOrd="0" presId="urn:microsoft.com/office/officeart/2005/8/layout/hierarchy2"/>
    <dgm:cxn modelId="{25CA8FD7-5EEB-4FE5-A45C-B0F4C250526C}" type="presParOf" srcId="{0F416BEB-53CE-434B-8CB9-875BF30D2434}" destId="{4DE74883-DF4F-4E53-8C4D-91273FF91231}" srcOrd="1" destOrd="0" presId="urn:microsoft.com/office/officeart/2005/8/layout/hierarchy2"/>
    <dgm:cxn modelId="{AB1A0EE0-6878-431A-96C9-9DAA7856D559}" type="presParOf" srcId="{C76636C5-3D0B-4D21-83C1-661055C5F5B6}" destId="{D2AC281A-CF89-45D2-82B6-EBDDCABCA519}" srcOrd="4" destOrd="0" presId="urn:microsoft.com/office/officeart/2005/8/layout/hierarchy2"/>
    <dgm:cxn modelId="{DDFD75E8-9FD5-49BC-B621-6A4FEDC78F32}" type="presParOf" srcId="{D2AC281A-CF89-45D2-82B6-EBDDCABCA519}" destId="{031D4684-CC89-425C-80DB-39A67533BB77}" srcOrd="0" destOrd="0" presId="urn:microsoft.com/office/officeart/2005/8/layout/hierarchy2"/>
    <dgm:cxn modelId="{43E5D378-1FC8-49E3-97E3-5E82DAB562CE}" type="presParOf" srcId="{C76636C5-3D0B-4D21-83C1-661055C5F5B6}" destId="{141C9942-74D1-4075-8A35-4EA8DC8E9724}" srcOrd="5" destOrd="0" presId="urn:microsoft.com/office/officeart/2005/8/layout/hierarchy2"/>
    <dgm:cxn modelId="{A79520B2-C80C-4F32-9010-496903A2D74A}" type="presParOf" srcId="{141C9942-74D1-4075-8A35-4EA8DC8E9724}" destId="{6E98C778-D90F-43BE-BAAB-46860D3213FD}" srcOrd="0" destOrd="0" presId="urn:microsoft.com/office/officeart/2005/8/layout/hierarchy2"/>
    <dgm:cxn modelId="{2932C2F9-C17A-4436-8276-CA029DAE0436}" type="presParOf" srcId="{141C9942-74D1-4075-8A35-4EA8DC8E9724}" destId="{86BD22F0-6E20-41C9-9019-ABFBD24862DA}" srcOrd="1" destOrd="0" presId="urn:microsoft.com/office/officeart/2005/8/layout/hierarchy2"/>
    <dgm:cxn modelId="{9F8D547E-1684-46AF-80D8-2F70D027B075}" type="presParOf" srcId="{86BD22F0-6E20-41C9-9019-ABFBD24862DA}" destId="{DD6612F2-0E17-4545-B080-B2197ECC235B}" srcOrd="0" destOrd="0" presId="urn:microsoft.com/office/officeart/2005/8/layout/hierarchy2"/>
    <dgm:cxn modelId="{F8D9FBFE-DD78-41DE-8C77-EF676580F9DC}" type="presParOf" srcId="{DD6612F2-0E17-4545-B080-B2197ECC235B}" destId="{592DB112-8316-4D80-86C4-4314BF7DFCA3}" srcOrd="0" destOrd="0" presId="urn:microsoft.com/office/officeart/2005/8/layout/hierarchy2"/>
    <dgm:cxn modelId="{E85BC9F3-7533-41EA-A415-023101220432}" type="presParOf" srcId="{86BD22F0-6E20-41C9-9019-ABFBD24862DA}" destId="{389BCFA2-8B70-47D6-A7F5-7BEC1A4BC071}" srcOrd="1" destOrd="0" presId="urn:microsoft.com/office/officeart/2005/8/layout/hierarchy2"/>
    <dgm:cxn modelId="{17C89475-EB29-4EF9-BAA2-45D94BC5CE66}" type="presParOf" srcId="{389BCFA2-8B70-47D6-A7F5-7BEC1A4BC071}" destId="{4DE88DE3-81AF-4DEF-841D-35E96267C15F}" srcOrd="0" destOrd="0" presId="urn:microsoft.com/office/officeart/2005/8/layout/hierarchy2"/>
    <dgm:cxn modelId="{B8D3D592-8643-4F3B-9409-F89857FF966F}" type="presParOf" srcId="{389BCFA2-8B70-47D6-A7F5-7BEC1A4BC071}" destId="{3ECCECD6-D948-4EC0-B7FF-DABA970D8F81}" srcOrd="1" destOrd="0" presId="urn:microsoft.com/office/officeart/2005/8/layout/hierarchy2"/>
    <dgm:cxn modelId="{13B6B6BD-2F23-4728-BB63-9B26BB7E81EE}" type="presParOf" srcId="{86BD22F0-6E20-41C9-9019-ABFBD24862DA}" destId="{8EA9F381-8C6D-4556-8A6E-8AA0F96DE15A}" srcOrd="2" destOrd="0" presId="urn:microsoft.com/office/officeart/2005/8/layout/hierarchy2"/>
    <dgm:cxn modelId="{F1CDE45C-299F-4D7E-AC68-A22E4C080FB4}" type="presParOf" srcId="{8EA9F381-8C6D-4556-8A6E-8AA0F96DE15A}" destId="{8F15355F-FBE9-4861-93E9-927A05831D06}" srcOrd="0" destOrd="0" presId="urn:microsoft.com/office/officeart/2005/8/layout/hierarchy2"/>
    <dgm:cxn modelId="{3E7A1668-9E8D-4F30-939C-35592AEC5A66}" type="presParOf" srcId="{86BD22F0-6E20-41C9-9019-ABFBD24862DA}" destId="{3047C158-2CA5-4C89-A54C-8B6141249DB6}" srcOrd="3" destOrd="0" presId="urn:microsoft.com/office/officeart/2005/8/layout/hierarchy2"/>
    <dgm:cxn modelId="{55790C7D-25B7-4F2E-B021-DF4079A40D4C}" type="presParOf" srcId="{3047C158-2CA5-4C89-A54C-8B6141249DB6}" destId="{8C1340D6-A699-4F43-8C1C-26904852AEBF}" srcOrd="0" destOrd="0" presId="urn:microsoft.com/office/officeart/2005/8/layout/hierarchy2"/>
    <dgm:cxn modelId="{B219D4F7-9CC7-4395-BC63-3DBCD911425C}" type="presParOf" srcId="{3047C158-2CA5-4C89-A54C-8B6141249DB6}" destId="{C893252D-4C74-4B0C-9CB9-2D23111A4E3E}" srcOrd="1" destOrd="0" presId="urn:microsoft.com/office/officeart/2005/8/layout/hierarchy2"/>
    <dgm:cxn modelId="{F1AB16E8-B934-4FF5-B87D-0077C3F124D0}" type="presParOf" srcId="{86BD22F0-6E20-41C9-9019-ABFBD24862DA}" destId="{BFCD24F9-8703-4A2E-94EB-08C8F4089F82}" srcOrd="4" destOrd="0" presId="urn:microsoft.com/office/officeart/2005/8/layout/hierarchy2"/>
    <dgm:cxn modelId="{85E3F3BC-278E-42A6-B0BC-4184507756D2}" type="presParOf" srcId="{BFCD24F9-8703-4A2E-94EB-08C8F4089F82}" destId="{C4BE35CA-3B14-434F-8994-4894E5FB19CF}" srcOrd="0" destOrd="0" presId="urn:microsoft.com/office/officeart/2005/8/layout/hierarchy2"/>
    <dgm:cxn modelId="{EBF7C97E-1F93-42B7-A207-A1B85BF5AC15}" type="presParOf" srcId="{86BD22F0-6E20-41C9-9019-ABFBD24862DA}" destId="{CDB85056-7B1C-44FA-BD6A-D78CD18CF169}" srcOrd="5" destOrd="0" presId="urn:microsoft.com/office/officeart/2005/8/layout/hierarchy2"/>
    <dgm:cxn modelId="{AEB3038A-EC78-48FF-A2D8-811B66D08F54}" type="presParOf" srcId="{CDB85056-7B1C-44FA-BD6A-D78CD18CF169}" destId="{DB160873-7A5E-45E9-9BDA-904AE0844E5D}" srcOrd="0" destOrd="0" presId="urn:microsoft.com/office/officeart/2005/8/layout/hierarchy2"/>
    <dgm:cxn modelId="{A8F4D5D9-5B5C-4E69-83A9-BF46E8CAAF1F}" type="presParOf" srcId="{CDB85056-7B1C-44FA-BD6A-D78CD18CF169}" destId="{8161F0EC-598E-4923-A8BC-C5786C50215B}" srcOrd="1" destOrd="0" presId="urn:microsoft.com/office/officeart/2005/8/layout/hierarchy2"/>
    <dgm:cxn modelId="{5976C1D0-C272-4BA9-8708-23C7D97C25B1}" type="presParOf" srcId="{86BD22F0-6E20-41C9-9019-ABFBD24862DA}" destId="{4EE1F5BB-A321-4080-BFAE-A42DD6FCD77D}" srcOrd="6" destOrd="0" presId="urn:microsoft.com/office/officeart/2005/8/layout/hierarchy2"/>
    <dgm:cxn modelId="{75341B68-94D8-4FA5-90B5-97EE325970D9}" type="presParOf" srcId="{4EE1F5BB-A321-4080-BFAE-A42DD6FCD77D}" destId="{6B071C30-5364-462B-980B-46F77E970E10}" srcOrd="0" destOrd="0" presId="urn:microsoft.com/office/officeart/2005/8/layout/hierarchy2"/>
    <dgm:cxn modelId="{7778E980-1480-4D1A-B504-E7F55CDA4812}" type="presParOf" srcId="{86BD22F0-6E20-41C9-9019-ABFBD24862DA}" destId="{2246E1E1-82EC-4C1B-A02A-FA585B5F3CF7}" srcOrd="7" destOrd="0" presId="urn:microsoft.com/office/officeart/2005/8/layout/hierarchy2"/>
    <dgm:cxn modelId="{9506C196-24B9-487C-83B1-01C369E7F3F0}" type="presParOf" srcId="{2246E1E1-82EC-4C1B-A02A-FA585B5F3CF7}" destId="{CCCECDB3-2F24-4AAF-B3C7-331110E7F99E}" srcOrd="0" destOrd="0" presId="urn:microsoft.com/office/officeart/2005/8/layout/hierarchy2"/>
    <dgm:cxn modelId="{8A05550A-245D-49E9-A423-A0921A7A2944}" type="presParOf" srcId="{2246E1E1-82EC-4C1B-A02A-FA585B5F3CF7}" destId="{FA3C984E-34D1-4AAB-A5D8-0559E218DA5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5D382-4D31-408D-A0DB-B41C47153F0B}">
      <dsp:nvSpPr>
        <dsp:cNvPr id="0" name=""/>
        <dsp:cNvSpPr/>
      </dsp:nvSpPr>
      <dsp:spPr>
        <a:xfrm>
          <a:off x="134321" y="1800141"/>
          <a:ext cx="914363" cy="1449599"/>
        </a:xfrm>
        <a:prstGeom prst="roundRect">
          <a:avLst>
            <a:gd name="adj" fmla="val 10000"/>
          </a:avLst>
        </a:prstGeom>
        <a:solidFill>
          <a:schemeClr val="bg1"/>
        </a:solidFill>
        <a:ln w="19050" cap="flat" cmpd="sng" algn="ctr">
          <a:solidFill>
            <a:schemeClr val="accent2"/>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0" kern="1200" cap="none" spc="0" dirty="0">
              <a:ln w="0"/>
              <a:solidFill>
                <a:schemeClr val="tx1"/>
              </a:solidFill>
              <a:effectLst>
                <a:outerShdw blurRad="38100" dist="19050" dir="2700000" algn="tl" rotWithShape="0">
                  <a:schemeClr val="dk1">
                    <a:alpha val="40000"/>
                  </a:schemeClr>
                </a:outerShdw>
              </a:effectLst>
            </a:rPr>
            <a:t>Solar</a:t>
          </a:r>
        </a:p>
        <a:p>
          <a:pPr marL="0" lvl="0" indent="0" algn="ctr" defTabSz="1244600">
            <a:lnSpc>
              <a:spcPct val="90000"/>
            </a:lnSpc>
            <a:spcBef>
              <a:spcPct val="0"/>
            </a:spcBef>
            <a:spcAft>
              <a:spcPct val="35000"/>
            </a:spcAft>
            <a:buNone/>
          </a:pPr>
          <a:r>
            <a:rPr lang="en-US" sz="2800" b="0" kern="1200" cap="none" spc="0" dirty="0">
              <a:ln w="0"/>
              <a:solidFill>
                <a:schemeClr val="tx1"/>
              </a:solidFill>
              <a:effectLst>
                <a:outerShdw blurRad="38100" dist="19050" dir="2700000" algn="tl" rotWithShape="0">
                  <a:schemeClr val="dk1">
                    <a:alpha val="40000"/>
                  </a:schemeClr>
                </a:outerShdw>
              </a:effectLst>
            </a:rPr>
            <a:t>Cells</a:t>
          </a:r>
          <a:endParaRPr lang="en-IN" sz="2800" b="0" kern="1200" cap="none" spc="0" dirty="0">
            <a:ln w="0"/>
            <a:solidFill>
              <a:schemeClr val="tx1"/>
            </a:solidFill>
            <a:effectLst>
              <a:outerShdw blurRad="38100" dist="19050" dir="2700000" algn="tl" rotWithShape="0">
                <a:schemeClr val="dk1">
                  <a:alpha val="40000"/>
                </a:schemeClr>
              </a:outerShdw>
            </a:effectLst>
          </a:endParaRPr>
        </a:p>
      </dsp:txBody>
      <dsp:txXfrm>
        <a:off x="161102" y="1826922"/>
        <a:ext cx="860801" cy="1396037"/>
      </dsp:txXfrm>
    </dsp:sp>
    <dsp:sp modelId="{6563FB71-E634-4E81-8705-3A1A384BC7D0}">
      <dsp:nvSpPr>
        <dsp:cNvPr id="0" name=""/>
        <dsp:cNvSpPr/>
      </dsp:nvSpPr>
      <dsp:spPr>
        <a:xfrm rot="17338389">
          <a:off x="452102" y="1681338"/>
          <a:ext cx="1767979" cy="15278"/>
        </a:xfrm>
        <a:custGeom>
          <a:avLst/>
          <a:gdLst/>
          <a:ahLst/>
          <a:cxnLst/>
          <a:rect l="0" t="0" r="0" b="0"/>
          <a:pathLst>
            <a:path>
              <a:moveTo>
                <a:pt x="0" y="7639"/>
              </a:moveTo>
              <a:lnTo>
                <a:pt x="1767979" y="7639"/>
              </a:lnTo>
            </a:path>
          </a:pathLst>
        </a:custGeom>
        <a:noFill/>
        <a:ln w="19050" cap="flat" cmpd="sng" algn="ctr">
          <a:solidFill>
            <a:schemeClr val="accent4"/>
          </a:solidFill>
          <a:prstDash val="solid"/>
          <a:miter lim="800000"/>
        </a:ln>
        <a:effectLst/>
      </dsp:spPr>
      <dsp:style>
        <a:lnRef idx="3">
          <a:schemeClr val="accent4"/>
        </a:lnRef>
        <a:fillRef idx="0">
          <a:schemeClr val="accent4"/>
        </a:fillRef>
        <a:effectRef idx="2">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1291892" y="1644778"/>
        <a:ext cx="88398" cy="88398"/>
      </dsp:txXfrm>
    </dsp:sp>
    <dsp:sp modelId="{8198C29E-EB04-4D97-ADAD-B7A8A3F6A716}">
      <dsp:nvSpPr>
        <dsp:cNvPr id="0" name=""/>
        <dsp:cNvSpPr/>
      </dsp:nvSpPr>
      <dsp:spPr>
        <a:xfrm>
          <a:off x="1623499" y="370010"/>
          <a:ext cx="914363" cy="966006"/>
        </a:xfrm>
        <a:prstGeom prst="roundRect">
          <a:avLst>
            <a:gd name="adj" fmla="val 10000"/>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rgbClr val="00B0F0"/>
              </a:solidFill>
              <a:latin typeface="Cambria" panose="02040503050406030204" pitchFamily="18" charset="0"/>
              <a:ea typeface="Cambria" panose="02040503050406030204" pitchFamily="18" charset="0"/>
            </a:rPr>
            <a:t>1</a:t>
          </a:r>
          <a:r>
            <a:rPr lang="en-US" sz="1600" b="0" kern="1200" baseline="30000" dirty="0">
              <a:solidFill>
                <a:srgbClr val="00B0F0"/>
              </a:solidFill>
              <a:latin typeface="Cambria" panose="02040503050406030204" pitchFamily="18" charset="0"/>
              <a:ea typeface="Cambria" panose="02040503050406030204" pitchFamily="18" charset="0"/>
            </a:rPr>
            <a:t>st</a:t>
          </a:r>
          <a:r>
            <a:rPr lang="en-US" sz="1600" b="0" kern="1200" dirty="0">
              <a:solidFill>
                <a:srgbClr val="00B0F0"/>
              </a:solidFill>
              <a:latin typeface="Cambria" panose="02040503050406030204" pitchFamily="18" charset="0"/>
              <a:ea typeface="Cambria" panose="02040503050406030204" pitchFamily="18" charset="0"/>
            </a:rPr>
            <a:t> </a:t>
          </a:r>
        </a:p>
        <a:p>
          <a:pPr marL="0" lvl="0" indent="0" algn="ctr" defTabSz="711200">
            <a:lnSpc>
              <a:spcPct val="90000"/>
            </a:lnSpc>
            <a:spcBef>
              <a:spcPct val="0"/>
            </a:spcBef>
            <a:spcAft>
              <a:spcPct val="35000"/>
            </a:spcAft>
            <a:buNone/>
          </a:pPr>
          <a:r>
            <a:rPr lang="en-US" sz="1600" b="0" kern="1200" dirty="0">
              <a:solidFill>
                <a:srgbClr val="00B0F0"/>
              </a:solidFill>
              <a:latin typeface="Cambria" panose="02040503050406030204" pitchFamily="18" charset="0"/>
              <a:ea typeface="Cambria" panose="02040503050406030204" pitchFamily="18" charset="0"/>
            </a:rPr>
            <a:t>generation</a:t>
          </a:r>
          <a:endParaRPr lang="en-IN" sz="1600" b="0" kern="1200" dirty="0">
            <a:solidFill>
              <a:srgbClr val="00B0F0"/>
            </a:solidFill>
            <a:latin typeface="Cambria" panose="02040503050406030204" pitchFamily="18" charset="0"/>
            <a:ea typeface="Cambria" panose="02040503050406030204" pitchFamily="18" charset="0"/>
          </a:endParaRPr>
        </a:p>
      </dsp:txBody>
      <dsp:txXfrm>
        <a:off x="1650280" y="396791"/>
        <a:ext cx="860801" cy="912444"/>
      </dsp:txXfrm>
    </dsp:sp>
    <dsp:sp modelId="{6276F8F9-EFC7-40FA-93FC-C4754411CE1B}">
      <dsp:nvSpPr>
        <dsp:cNvPr id="0" name=""/>
        <dsp:cNvSpPr/>
      </dsp:nvSpPr>
      <dsp:spPr>
        <a:xfrm rot="18943655">
          <a:off x="2456207" y="644647"/>
          <a:ext cx="575093" cy="15278"/>
        </a:xfrm>
        <a:custGeom>
          <a:avLst/>
          <a:gdLst/>
          <a:ahLst/>
          <a:cxnLst/>
          <a:rect l="0" t="0" r="0" b="0"/>
          <a:pathLst>
            <a:path>
              <a:moveTo>
                <a:pt x="0" y="7639"/>
              </a:moveTo>
              <a:lnTo>
                <a:pt x="575093" y="7639"/>
              </a:lnTo>
            </a:path>
          </a:pathLst>
        </a:custGeom>
        <a:noFill/>
        <a:ln w="9525" cap="flat" cmpd="sng" algn="ctr">
          <a:solidFill>
            <a:schemeClr val="accent5"/>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729377" y="637908"/>
        <a:ext cx="28754" cy="28754"/>
      </dsp:txXfrm>
    </dsp:sp>
    <dsp:sp modelId="{E215EF0B-7664-433F-BA40-68D293990F4F}">
      <dsp:nvSpPr>
        <dsp:cNvPr id="0" name=""/>
        <dsp:cNvSpPr/>
      </dsp:nvSpPr>
      <dsp:spPr>
        <a:xfrm>
          <a:off x="2949646" y="0"/>
          <a:ext cx="914363" cy="903116"/>
        </a:xfrm>
        <a:prstGeom prst="roundRect">
          <a:avLst>
            <a:gd name="adj" fmla="val 1000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B0F0"/>
              </a:solidFill>
            </a:rPr>
            <a:t>Single </a:t>
          </a:r>
        </a:p>
        <a:p>
          <a:pPr marL="0" lvl="0" indent="0" algn="ctr" defTabSz="622300">
            <a:lnSpc>
              <a:spcPct val="90000"/>
            </a:lnSpc>
            <a:spcBef>
              <a:spcPct val="0"/>
            </a:spcBef>
            <a:spcAft>
              <a:spcPct val="35000"/>
            </a:spcAft>
            <a:buNone/>
          </a:pPr>
          <a:r>
            <a:rPr lang="en-US" sz="1400" kern="1200" dirty="0">
              <a:solidFill>
                <a:srgbClr val="00B0F0"/>
              </a:solidFill>
            </a:rPr>
            <a:t>Crystalline </a:t>
          </a:r>
        </a:p>
        <a:p>
          <a:pPr marL="0" lvl="0" indent="0" algn="ctr" defTabSz="622300">
            <a:lnSpc>
              <a:spcPct val="90000"/>
            </a:lnSpc>
            <a:spcBef>
              <a:spcPct val="0"/>
            </a:spcBef>
            <a:spcAft>
              <a:spcPct val="35000"/>
            </a:spcAft>
            <a:buNone/>
          </a:pPr>
          <a:r>
            <a:rPr lang="en-US" sz="1400" kern="1200" dirty="0">
              <a:solidFill>
                <a:srgbClr val="00B0F0"/>
              </a:solidFill>
            </a:rPr>
            <a:t>Silicon</a:t>
          </a:r>
          <a:endParaRPr lang="en-IN" sz="1400" kern="1200" dirty="0">
            <a:solidFill>
              <a:srgbClr val="00B0F0"/>
            </a:solidFill>
          </a:endParaRPr>
        </a:p>
      </dsp:txBody>
      <dsp:txXfrm>
        <a:off x="2976097" y="26451"/>
        <a:ext cx="861461" cy="850214"/>
      </dsp:txXfrm>
    </dsp:sp>
    <dsp:sp modelId="{6479CEDC-62AD-42EE-9B4B-BBC4D902C620}">
      <dsp:nvSpPr>
        <dsp:cNvPr id="0" name=""/>
        <dsp:cNvSpPr/>
      </dsp:nvSpPr>
      <dsp:spPr>
        <a:xfrm rot="2969607">
          <a:off x="2426771" y="1086387"/>
          <a:ext cx="633966" cy="15278"/>
        </a:xfrm>
        <a:custGeom>
          <a:avLst/>
          <a:gdLst/>
          <a:ahLst/>
          <a:cxnLst/>
          <a:rect l="0" t="0" r="0" b="0"/>
          <a:pathLst>
            <a:path>
              <a:moveTo>
                <a:pt x="0" y="7639"/>
              </a:moveTo>
              <a:lnTo>
                <a:pt x="633966" y="7639"/>
              </a:lnTo>
            </a:path>
          </a:pathLst>
        </a:custGeom>
        <a:noFill/>
        <a:ln w="9525" cap="flat" cmpd="sng" algn="ctr">
          <a:solidFill>
            <a:schemeClr val="accent5"/>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727905" y="1078177"/>
        <a:ext cx="31698" cy="31698"/>
      </dsp:txXfrm>
    </dsp:sp>
    <dsp:sp modelId="{878C3296-B50C-440C-A56F-014122A6AA66}">
      <dsp:nvSpPr>
        <dsp:cNvPr id="0" name=""/>
        <dsp:cNvSpPr/>
      </dsp:nvSpPr>
      <dsp:spPr>
        <a:xfrm>
          <a:off x="2949646" y="971693"/>
          <a:ext cx="914363" cy="726690"/>
        </a:xfrm>
        <a:prstGeom prst="roundRect">
          <a:avLst>
            <a:gd name="adj" fmla="val 1000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B0F0"/>
              </a:solidFill>
            </a:rPr>
            <a:t>Multi</a:t>
          </a:r>
        </a:p>
        <a:p>
          <a:pPr marL="0" lvl="0" indent="0" algn="ctr" defTabSz="622300">
            <a:lnSpc>
              <a:spcPct val="90000"/>
            </a:lnSpc>
            <a:spcBef>
              <a:spcPct val="0"/>
            </a:spcBef>
            <a:spcAft>
              <a:spcPct val="35000"/>
            </a:spcAft>
            <a:buNone/>
          </a:pPr>
          <a:r>
            <a:rPr lang="en-US" sz="1400" kern="1200" dirty="0">
              <a:solidFill>
                <a:srgbClr val="00B0F0"/>
              </a:solidFill>
            </a:rPr>
            <a:t>Crystalline</a:t>
          </a:r>
        </a:p>
        <a:p>
          <a:pPr marL="0" lvl="0" indent="0" algn="ctr" defTabSz="622300">
            <a:lnSpc>
              <a:spcPct val="90000"/>
            </a:lnSpc>
            <a:spcBef>
              <a:spcPct val="0"/>
            </a:spcBef>
            <a:spcAft>
              <a:spcPct val="35000"/>
            </a:spcAft>
            <a:buNone/>
          </a:pPr>
          <a:r>
            <a:rPr lang="en-US" sz="1400" kern="1200" dirty="0">
              <a:solidFill>
                <a:srgbClr val="00B0F0"/>
              </a:solidFill>
            </a:rPr>
            <a:t>Silicon</a:t>
          </a:r>
          <a:endParaRPr lang="en-IN" sz="1400" kern="1200" dirty="0">
            <a:solidFill>
              <a:srgbClr val="00B0F0"/>
            </a:solidFill>
          </a:endParaRPr>
        </a:p>
      </dsp:txBody>
      <dsp:txXfrm>
        <a:off x="2970930" y="992977"/>
        <a:ext cx="871795" cy="684122"/>
      </dsp:txXfrm>
    </dsp:sp>
    <dsp:sp modelId="{2176E9E7-877F-4624-898A-14D947C1102E}">
      <dsp:nvSpPr>
        <dsp:cNvPr id="0" name=""/>
        <dsp:cNvSpPr/>
      </dsp:nvSpPr>
      <dsp:spPr>
        <a:xfrm rot="21548112">
          <a:off x="1048652" y="2513031"/>
          <a:ext cx="565835" cy="15278"/>
        </a:xfrm>
        <a:custGeom>
          <a:avLst/>
          <a:gdLst/>
          <a:ahLst/>
          <a:cxnLst/>
          <a:rect l="0" t="0" r="0" b="0"/>
          <a:pathLst>
            <a:path>
              <a:moveTo>
                <a:pt x="0" y="7639"/>
              </a:moveTo>
              <a:lnTo>
                <a:pt x="565835" y="7639"/>
              </a:lnTo>
            </a:path>
          </a:pathLst>
        </a:custGeom>
        <a:noFill/>
        <a:ln w="19050" cap="flat" cmpd="sng" algn="ctr">
          <a:solidFill>
            <a:schemeClr val="accent4"/>
          </a:solidFill>
          <a:prstDash val="solid"/>
          <a:miter lim="800000"/>
        </a:ln>
        <a:effectLst/>
      </dsp:spPr>
      <dsp:style>
        <a:lnRef idx="3">
          <a:schemeClr val="accent4"/>
        </a:lnRef>
        <a:fillRef idx="0">
          <a:schemeClr val="accent4"/>
        </a:fillRef>
        <a:effectRef idx="2">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1317424" y="2506524"/>
        <a:ext cx="28291" cy="28291"/>
      </dsp:txXfrm>
    </dsp:sp>
    <dsp:sp modelId="{2A87BD29-1634-449D-818D-E94A30579E78}">
      <dsp:nvSpPr>
        <dsp:cNvPr id="0" name=""/>
        <dsp:cNvSpPr/>
      </dsp:nvSpPr>
      <dsp:spPr>
        <a:xfrm>
          <a:off x="1614456" y="2031502"/>
          <a:ext cx="914363" cy="96979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B050"/>
              </a:solidFill>
            </a:rPr>
            <a:t>2</a:t>
          </a:r>
          <a:r>
            <a:rPr lang="en-US" sz="1600" kern="1200" baseline="30000" dirty="0">
              <a:solidFill>
                <a:srgbClr val="00B050"/>
              </a:solidFill>
            </a:rPr>
            <a:t>nd</a:t>
          </a:r>
          <a:r>
            <a:rPr lang="en-US" sz="1600" kern="1200" dirty="0">
              <a:solidFill>
                <a:srgbClr val="00B050"/>
              </a:solidFill>
            </a:rPr>
            <a:t> </a:t>
          </a:r>
        </a:p>
        <a:p>
          <a:pPr marL="0" lvl="0" indent="0" algn="ctr" defTabSz="711200">
            <a:lnSpc>
              <a:spcPct val="90000"/>
            </a:lnSpc>
            <a:spcBef>
              <a:spcPct val="0"/>
            </a:spcBef>
            <a:spcAft>
              <a:spcPct val="35000"/>
            </a:spcAft>
            <a:buNone/>
          </a:pPr>
          <a:r>
            <a:rPr lang="en-IN" sz="1600" kern="1200" dirty="0">
              <a:solidFill>
                <a:srgbClr val="00B050"/>
              </a:solidFill>
            </a:rPr>
            <a:t>Generation</a:t>
          </a:r>
        </a:p>
      </dsp:txBody>
      <dsp:txXfrm>
        <a:off x="1641237" y="2058283"/>
        <a:ext cx="860801" cy="916234"/>
      </dsp:txXfrm>
    </dsp:sp>
    <dsp:sp modelId="{AD0889F9-F796-4DF2-92EB-74FDFADA5846}">
      <dsp:nvSpPr>
        <dsp:cNvPr id="0" name=""/>
        <dsp:cNvSpPr/>
      </dsp:nvSpPr>
      <dsp:spPr>
        <a:xfrm rot="18536216">
          <a:off x="2404427" y="2248337"/>
          <a:ext cx="669610" cy="15278"/>
        </a:xfrm>
        <a:custGeom>
          <a:avLst/>
          <a:gdLst/>
          <a:ahLst/>
          <a:cxnLst/>
          <a:rect l="0" t="0" r="0" b="0"/>
          <a:pathLst>
            <a:path>
              <a:moveTo>
                <a:pt x="0" y="7639"/>
              </a:moveTo>
              <a:lnTo>
                <a:pt x="669610" y="7639"/>
              </a:lnTo>
            </a:path>
          </a:pathLst>
        </a:custGeom>
        <a:noFill/>
        <a:ln w="9525"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2722492" y="2239236"/>
        <a:ext cx="33480" cy="33480"/>
      </dsp:txXfrm>
    </dsp:sp>
    <dsp:sp modelId="{99B5C37C-BA8D-4DB2-A17D-A8994CFEEEDB}">
      <dsp:nvSpPr>
        <dsp:cNvPr id="0" name=""/>
        <dsp:cNvSpPr/>
      </dsp:nvSpPr>
      <dsp:spPr>
        <a:xfrm>
          <a:off x="2949646" y="1766961"/>
          <a:ext cx="914363" cy="457181"/>
        </a:xfrm>
        <a:prstGeom prst="roundRect">
          <a:avLst>
            <a:gd name="adj" fmla="val 1000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B050"/>
              </a:solidFill>
            </a:rPr>
            <a:t>Amorphous</a:t>
          </a:r>
          <a:endParaRPr lang="en-US" sz="1200" kern="1200" dirty="0">
            <a:solidFill>
              <a:srgbClr val="00B050"/>
            </a:solidFill>
          </a:endParaRPr>
        </a:p>
        <a:p>
          <a:pPr marL="0" lvl="0" indent="0" algn="ctr" defTabSz="622300">
            <a:lnSpc>
              <a:spcPct val="90000"/>
            </a:lnSpc>
            <a:spcBef>
              <a:spcPct val="0"/>
            </a:spcBef>
            <a:spcAft>
              <a:spcPct val="35000"/>
            </a:spcAft>
            <a:buNone/>
          </a:pPr>
          <a:r>
            <a:rPr lang="en-US" sz="1200" kern="1200" dirty="0">
              <a:solidFill>
                <a:srgbClr val="00B050"/>
              </a:solidFill>
            </a:rPr>
            <a:t>Silicon</a:t>
          </a:r>
          <a:endParaRPr lang="en-IN" sz="1200" kern="1200" dirty="0">
            <a:solidFill>
              <a:srgbClr val="00B050"/>
            </a:solidFill>
          </a:endParaRPr>
        </a:p>
      </dsp:txBody>
      <dsp:txXfrm>
        <a:off x="2963036" y="1780351"/>
        <a:ext cx="887583" cy="430401"/>
      </dsp:txXfrm>
    </dsp:sp>
    <dsp:sp modelId="{2E80FD63-2EE2-48C8-B948-1AAB1FB53FE8}">
      <dsp:nvSpPr>
        <dsp:cNvPr id="0" name=""/>
        <dsp:cNvSpPr/>
      </dsp:nvSpPr>
      <dsp:spPr>
        <a:xfrm rot="40109">
          <a:off x="2528805" y="2511216"/>
          <a:ext cx="420855" cy="15278"/>
        </a:xfrm>
        <a:custGeom>
          <a:avLst/>
          <a:gdLst/>
          <a:ahLst/>
          <a:cxnLst/>
          <a:rect l="0" t="0" r="0" b="0"/>
          <a:pathLst>
            <a:path>
              <a:moveTo>
                <a:pt x="0" y="7639"/>
              </a:moveTo>
              <a:lnTo>
                <a:pt x="420855" y="7639"/>
              </a:lnTo>
            </a:path>
          </a:pathLst>
        </a:custGeom>
        <a:noFill/>
        <a:ln w="9525"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2728711" y="2508334"/>
        <a:ext cx="21042" cy="21042"/>
      </dsp:txXfrm>
    </dsp:sp>
    <dsp:sp modelId="{5732BDFB-A4D8-4E41-84A4-19BD4693B146}">
      <dsp:nvSpPr>
        <dsp:cNvPr id="0" name=""/>
        <dsp:cNvSpPr/>
      </dsp:nvSpPr>
      <dsp:spPr>
        <a:xfrm>
          <a:off x="2949646" y="2292720"/>
          <a:ext cx="914363" cy="457181"/>
        </a:xfrm>
        <a:prstGeom prst="roundRect">
          <a:avLst>
            <a:gd name="adj" fmla="val 1000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B050"/>
              </a:solidFill>
            </a:rPr>
            <a:t>CIGS</a:t>
          </a:r>
          <a:endParaRPr lang="en-IN" sz="1100" kern="1200" dirty="0">
            <a:solidFill>
              <a:srgbClr val="00B050"/>
            </a:solidFill>
          </a:endParaRPr>
        </a:p>
      </dsp:txBody>
      <dsp:txXfrm>
        <a:off x="2963036" y="2306110"/>
        <a:ext cx="887583" cy="430401"/>
      </dsp:txXfrm>
    </dsp:sp>
    <dsp:sp modelId="{4417E9DD-E10A-402B-87E7-F1BE8324FD3E}">
      <dsp:nvSpPr>
        <dsp:cNvPr id="0" name=""/>
        <dsp:cNvSpPr/>
      </dsp:nvSpPr>
      <dsp:spPr>
        <a:xfrm rot="3176402">
          <a:off x="2398981" y="2769517"/>
          <a:ext cx="653519" cy="15278"/>
        </a:xfrm>
        <a:custGeom>
          <a:avLst/>
          <a:gdLst/>
          <a:ahLst/>
          <a:cxnLst/>
          <a:rect l="0" t="0" r="0" b="0"/>
          <a:pathLst>
            <a:path>
              <a:moveTo>
                <a:pt x="0" y="7639"/>
              </a:moveTo>
              <a:lnTo>
                <a:pt x="653519" y="7639"/>
              </a:lnTo>
            </a:path>
          </a:pathLst>
        </a:custGeom>
        <a:noFill/>
        <a:ln w="9525"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2709403" y="2760818"/>
        <a:ext cx="32675" cy="32675"/>
      </dsp:txXfrm>
    </dsp:sp>
    <dsp:sp modelId="{3902D6F6-E8DA-4FE7-BF9E-FE3EFAA8375C}">
      <dsp:nvSpPr>
        <dsp:cNvPr id="0" name=""/>
        <dsp:cNvSpPr/>
      </dsp:nvSpPr>
      <dsp:spPr>
        <a:xfrm>
          <a:off x="2922663" y="2809321"/>
          <a:ext cx="914363" cy="457181"/>
        </a:xfrm>
        <a:prstGeom prst="roundRect">
          <a:avLst>
            <a:gd name="adj" fmla="val 1000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B050"/>
              </a:solidFill>
            </a:rPr>
            <a:t>CdTe</a:t>
          </a:r>
          <a:endParaRPr lang="en-IN" sz="1800" kern="1200" dirty="0">
            <a:solidFill>
              <a:srgbClr val="00B050"/>
            </a:solidFill>
          </a:endParaRPr>
        </a:p>
      </dsp:txBody>
      <dsp:txXfrm>
        <a:off x="2936053" y="2822711"/>
        <a:ext cx="887583" cy="430401"/>
      </dsp:txXfrm>
    </dsp:sp>
    <dsp:sp modelId="{D2AC281A-CF89-45D2-82B6-EBDDCABCA519}">
      <dsp:nvSpPr>
        <dsp:cNvPr id="0" name=""/>
        <dsp:cNvSpPr/>
      </dsp:nvSpPr>
      <dsp:spPr>
        <a:xfrm rot="4421585">
          <a:off x="423562" y="3351507"/>
          <a:ext cx="1738342" cy="15278"/>
        </a:xfrm>
        <a:custGeom>
          <a:avLst/>
          <a:gdLst/>
          <a:ahLst/>
          <a:cxnLst/>
          <a:rect l="0" t="0" r="0" b="0"/>
          <a:pathLst>
            <a:path>
              <a:moveTo>
                <a:pt x="0" y="7639"/>
              </a:moveTo>
              <a:lnTo>
                <a:pt x="1738342" y="7639"/>
              </a:lnTo>
            </a:path>
          </a:pathLst>
        </a:custGeom>
        <a:noFill/>
        <a:ln w="19050" cap="flat" cmpd="sng" algn="ctr">
          <a:solidFill>
            <a:schemeClr val="accent4"/>
          </a:solidFill>
          <a:prstDash val="solid"/>
          <a:miter lim="800000"/>
        </a:ln>
        <a:effectLst/>
      </dsp:spPr>
      <dsp:style>
        <a:lnRef idx="3">
          <a:schemeClr val="accent4"/>
        </a:lnRef>
        <a:fillRef idx="0">
          <a:schemeClr val="accent4"/>
        </a:fillRef>
        <a:effectRef idx="2">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1249274" y="3315687"/>
        <a:ext cx="86917" cy="86917"/>
      </dsp:txXfrm>
    </dsp:sp>
    <dsp:sp modelId="{6E98C778-D90F-43BE-BAAB-46860D3213FD}">
      <dsp:nvSpPr>
        <dsp:cNvPr id="0" name=""/>
        <dsp:cNvSpPr/>
      </dsp:nvSpPr>
      <dsp:spPr>
        <a:xfrm>
          <a:off x="1536781" y="3627228"/>
          <a:ext cx="914363" cy="113224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AE1100"/>
              </a:solidFill>
            </a:rPr>
            <a:t>3</a:t>
          </a:r>
          <a:r>
            <a:rPr lang="en-US" sz="2000" kern="1200" baseline="30000" dirty="0">
              <a:solidFill>
                <a:srgbClr val="AE1100"/>
              </a:solidFill>
            </a:rPr>
            <a:t>rd</a:t>
          </a:r>
        </a:p>
        <a:p>
          <a:pPr marL="0" lvl="0" indent="0" algn="ctr" defTabSz="889000">
            <a:lnSpc>
              <a:spcPct val="90000"/>
            </a:lnSpc>
            <a:spcBef>
              <a:spcPct val="0"/>
            </a:spcBef>
            <a:spcAft>
              <a:spcPct val="35000"/>
            </a:spcAft>
            <a:buNone/>
          </a:pPr>
          <a:r>
            <a:rPr lang="en-US" sz="2000" kern="1200" baseline="30000" dirty="0">
              <a:solidFill>
                <a:srgbClr val="AE1100"/>
              </a:solidFill>
            </a:rPr>
            <a:t>Generation</a:t>
          </a:r>
          <a:endParaRPr lang="en-IN" sz="2000" kern="1200" dirty="0">
            <a:solidFill>
              <a:srgbClr val="AE1100"/>
            </a:solidFill>
          </a:endParaRPr>
        </a:p>
      </dsp:txBody>
      <dsp:txXfrm>
        <a:off x="1563562" y="3654009"/>
        <a:ext cx="860801" cy="1078684"/>
      </dsp:txXfrm>
    </dsp:sp>
    <dsp:sp modelId="{DD6612F2-0E17-4545-B080-B2197ECC235B}">
      <dsp:nvSpPr>
        <dsp:cNvPr id="0" name=""/>
        <dsp:cNvSpPr/>
      </dsp:nvSpPr>
      <dsp:spPr>
        <a:xfrm rot="18627408">
          <a:off x="2303744" y="3866293"/>
          <a:ext cx="839587" cy="15278"/>
        </a:xfrm>
        <a:custGeom>
          <a:avLst/>
          <a:gdLst/>
          <a:ahLst/>
          <a:cxnLst/>
          <a:rect l="0" t="0" r="0" b="0"/>
          <a:pathLst>
            <a:path>
              <a:moveTo>
                <a:pt x="0" y="7639"/>
              </a:moveTo>
              <a:lnTo>
                <a:pt x="839587" y="7639"/>
              </a:lnTo>
            </a:path>
          </a:pathLst>
        </a:custGeom>
        <a:noFill/>
        <a:ln w="9525"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2702548" y="3852943"/>
        <a:ext cx="41979" cy="41979"/>
      </dsp:txXfrm>
    </dsp:sp>
    <dsp:sp modelId="{4DE88DE3-81AF-4DEF-841D-35E96267C15F}">
      <dsp:nvSpPr>
        <dsp:cNvPr id="0" name=""/>
        <dsp:cNvSpPr/>
      </dsp:nvSpPr>
      <dsp:spPr>
        <a:xfrm>
          <a:off x="2995931" y="3325923"/>
          <a:ext cx="914363" cy="457181"/>
        </a:xfrm>
        <a:prstGeom prst="roundRect">
          <a:avLst>
            <a:gd name="adj" fmla="val 1000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AE1100"/>
              </a:solidFill>
            </a:rPr>
            <a:t>DSSC</a:t>
          </a:r>
          <a:endParaRPr lang="en-IN" sz="1800" kern="1200" dirty="0">
            <a:solidFill>
              <a:srgbClr val="AE1100"/>
            </a:solidFill>
          </a:endParaRPr>
        </a:p>
      </dsp:txBody>
      <dsp:txXfrm>
        <a:off x="3009321" y="3339313"/>
        <a:ext cx="887583" cy="430401"/>
      </dsp:txXfrm>
    </dsp:sp>
    <dsp:sp modelId="{8EA9F381-8C6D-4556-8A6E-8AA0F96DE15A}">
      <dsp:nvSpPr>
        <dsp:cNvPr id="0" name=""/>
        <dsp:cNvSpPr/>
      </dsp:nvSpPr>
      <dsp:spPr>
        <a:xfrm rot="20283913">
          <a:off x="2430261" y="4077950"/>
          <a:ext cx="576961" cy="15278"/>
        </a:xfrm>
        <a:custGeom>
          <a:avLst/>
          <a:gdLst/>
          <a:ahLst/>
          <a:cxnLst/>
          <a:rect l="0" t="0" r="0" b="0"/>
          <a:pathLst>
            <a:path>
              <a:moveTo>
                <a:pt x="0" y="7639"/>
              </a:moveTo>
              <a:lnTo>
                <a:pt x="576961" y="7639"/>
              </a:lnTo>
            </a:path>
          </a:pathLst>
        </a:custGeom>
        <a:noFill/>
        <a:ln w="9525"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2704318" y="4071165"/>
        <a:ext cx="28848" cy="28848"/>
      </dsp:txXfrm>
    </dsp:sp>
    <dsp:sp modelId="{8C1340D6-A699-4F43-8C1C-26904852AEBF}">
      <dsp:nvSpPr>
        <dsp:cNvPr id="0" name=""/>
        <dsp:cNvSpPr/>
      </dsp:nvSpPr>
      <dsp:spPr>
        <a:xfrm>
          <a:off x="2986339" y="3749236"/>
          <a:ext cx="914363" cy="457181"/>
        </a:xfrm>
        <a:prstGeom prst="roundRect">
          <a:avLst>
            <a:gd name="adj" fmla="val 1000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AE1100"/>
              </a:solidFill>
            </a:rPr>
            <a:t>Organic</a:t>
          </a:r>
          <a:r>
            <a:rPr lang="en-US" sz="1200" kern="1200" dirty="0">
              <a:solidFill>
                <a:srgbClr val="AE1100"/>
              </a:solidFill>
            </a:rPr>
            <a:t> PV</a:t>
          </a:r>
          <a:endParaRPr lang="en-IN" sz="1200" kern="1200" dirty="0">
            <a:solidFill>
              <a:srgbClr val="AE1100"/>
            </a:solidFill>
          </a:endParaRPr>
        </a:p>
      </dsp:txBody>
      <dsp:txXfrm>
        <a:off x="2999729" y="3762626"/>
        <a:ext cx="887583" cy="430401"/>
      </dsp:txXfrm>
    </dsp:sp>
    <dsp:sp modelId="{BFCD24F9-8703-4A2E-94EB-08C8F4089F82}">
      <dsp:nvSpPr>
        <dsp:cNvPr id="0" name=""/>
        <dsp:cNvSpPr/>
      </dsp:nvSpPr>
      <dsp:spPr>
        <a:xfrm rot="1280103">
          <a:off x="2432738" y="4283426"/>
          <a:ext cx="537151" cy="15278"/>
        </a:xfrm>
        <a:custGeom>
          <a:avLst/>
          <a:gdLst/>
          <a:ahLst/>
          <a:cxnLst/>
          <a:rect l="0" t="0" r="0" b="0"/>
          <a:pathLst>
            <a:path>
              <a:moveTo>
                <a:pt x="0" y="7639"/>
              </a:moveTo>
              <a:lnTo>
                <a:pt x="537151" y="7639"/>
              </a:lnTo>
            </a:path>
          </a:pathLst>
        </a:custGeom>
        <a:noFill/>
        <a:ln w="9525"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2687885" y="4277636"/>
        <a:ext cx="26857" cy="26857"/>
      </dsp:txXfrm>
    </dsp:sp>
    <dsp:sp modelId="{DB160873-7A5E-45E9-9BDA-904AE0844E5D}">
      <dsp:nvSpPr>
        <dsp:cNvPr id="0" name=""/>
        <dsp:cNvSpPr/>
      </dsp:nvSpPr>
      <dsp:spPr>
        <a:xfrm>
          <a:off x="2951484" y="4160188"/>
          <a:ext cx="914363" cy="457181"/>
        </a:xfrm>
        <a:prstGeom prst="roundRect">
          <a:avLst>
            <a:gd name="adj" fmla="val 10000"/>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AE1100"/>
              </a:solidFill>
            </a:rPr>
            <a:t>Quantum Dot</a:t>
          </a:r>
        </a:p>
        <a:p>
          <a:pPr marL="0" lvl="0" indent="0" algn="ctr" defTabSz="533400">
            <a:lnSpc>
              <a:spcPct val="90000"/>
            </a:lnSpc>
            <a:spcBef>
              <a:spcPct val="0"/>
            </a:spcBef>
            <a:spcAft>
              <a:spcPct val="35000"/>
            </a:spcAft>
            <a:buNone/>
          </a:pPr>
          <a:r>
            <a:rPr lang="en-US" sz="1400" kern="1200" dirty="0">
              <a:solidFill>
                <a:srgbClr val="AE1100"/>
              </a:solidFill>
            </a:rPr>
            <a:t>PV</a:t>
          </a:r>
          <a:endParaRPr lang="en-IN" sz="1400" kern="1200" dirty="0">
            <a:solidFill>
              <a:srgbClr val="AE1100"/>
            </a:solidFill>
          </a:endParaRPr>
        </a:p>
      </dsp:txBody>
      <dsp:txXfrm>
        <a:off x="2964874" y="4173578"/>
        <a:ext cx="887583" cy="430401"/>
      </dsp:txXfrm>
    </dsp:sp>
    <dsp:sp modelId="{4EE1F5BB-A321-4080-BFAE-A42DD6FCD77D}">
      <dsp:nvSpPr>
        <dsp:cNvPr id="0" name=""/>
        <dsp:cNvSpPr/>
      </dsp:nvSpPr>
      <dsp:spPr>
        <a:xfrm rot="3616246">
          <a:off x="2233340" y="4560910"/>
          <a:ext cx="864133" cy="15278"/>
        </a:xfrm>
        <a:custGeom>
          <a:avLst/>
          <a:gdLst/>
          <a:ahLst/>
          <a:cxnLst/>
          <a:rect l="0" t="0" r="0" b="0"/>
          <a:pathLst>
            <a:path>
              <a:moveTo>
                <a:pt x="0" y="7639"/>
              </a:moveTo>
              <a:lnTo>
                <a:pt x="864133" y="7639"/>
              </a:lnTo>
            </a:path>
          </a:pathLst>
        </a:custGeom>
        <a:noFill/>
        <a:ln w="9525"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2643803" y="4546946"/>
        <a:ext cx="43206" cy="43206"/>
      </dsp:txXfrm>
    </dsp:sp>
    <dsp:sp modelId="{CCCECDB3-2F24-4AAF-B3C7-331110E7F99E}">
      <dsp:nvSpPr>
        <dsp:cNvPr id="0" name=""/>
        <dsp:cNvSpPr/>
      </dsp:nvSpPr>
      <dsp:spPr>
        <a:xfrm>
          <a:off x="2879669" y="4715156"/>
          <a:ext cx="1098515" cy="457181"/>
        </a:xfrm>
        <a:prstGeom prst="roundRect">
          <a:avLst>
            <a:gd name="adj" fmla="val 10000"/>
          </a:avLst>
        </a:prstGeom>
        <a:solidFill>
          <a:schemeClr val="lt1"/>
        </a:solidFill>
        <a:ln w="12700" cap="flat" cmpd="sng" algn="ctr">
          <a:solidFill>
            <a:schemeClr val="tx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cap="none" spc="0" dirty="0">
              <a:ln w="0"/>
              <a:solidFill>
                <a:srgbClr val="AE11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Perovskite</a:t>
          </a:r>
          <a:endParaRPr lang="en-IN" sz="1500" b="1" kern="1200" cap="none" spc="0" dirty="0">
            <a:ln w="0"/>
            <a:solidFill>
              <a:srgbClr val="AE11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dsp:txBody>
      <dsp:txXfrm>
        <a:off x="2893059" y="4728546"/>
        <a:ext cx="1071735" cy="4304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A614-8983-2553-77A8-29E3ADE9F5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E47F45C-172F-D1AF-861F-ED5B85349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C5EFA0A-116F-BA94-3BB7-704140FE6AE5}"/>
              </a:ext>
            </a:extLst>
          </p:cNvPr>
          <p:cNvSpPr>
            <a:spLocks noGrp="1"/>
          </p:cNvSpPr>
          <p:nvPr>
            <p:ph type="dt" sz="half" idx="10"/>
          </p:nvPr>
        </p:nvSpPr>
        <p:spPr/>
        <p:txBody>
          <a:bodyPr/>
          <a:lstStyle/>
          <a:p>
            <a:fld id="{620F94F6-C28A-4CD8-ABA7-3BBBB40C5C67}" type="datetimeFigureOut">
              <a:rPr lang="en-IN" smtClean="0"/>
              <a:t>27-05-2023</a:t>
            </a:fld>
            <a:endParaRPr lang="en-IN" dirty="0"/>
          </a:p>
        </p:txBody>
      </p:sp>
      <p:sp>
        <p:nvSpPr>
          <p:cNvPr id="5" name="Footer Placeholder 4">
            <a:extLst>
              <a:ext uri="{FF2B5EF4-FFF2-40B4-BE49-F238E27FC236}">
                <a16:creationId xmlns:a16="http://schemas.microsoft.com/office/drawing/2014/main" id="{BBF8AEB3-D3ED-E94A-38D2-EA8AA5582F3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CC5D90E-743B-35D2-AC1B-0DE7B985AE97}"/>
              </a:ext>
            </a:extLst>
          </p:cNvPr>
          <p:cNvSpPr>
            <a:spLocks noGrp="1"/>
          </p:cNvSpPr>
          <p:nvPr>
            <p:ph type="sldNum" sz="quarter" idx="12"/>
          </p:nvPr>
        </p:nvSpPr>
        <p:spPr/>
        <p:txBody>
          <a:bodyPr/>
          <a:lstStyle/>
          <a:p>
            <a:fld id="{93DAC945-5E9F-4560-A178-DF8724A7153E}" type="slidenum">
              <a:rPr lang="en-IN" smtClean="0"/>
              <a:t>‹#›</a:t>
            </a:fld>
            <a:endParaRPr lang="en-IN" dirty="0"/>
          </a:p>
        </p:txBody>
      </p:sp>
    </p:spTree>
    <p:extLst>
      <p:ext uri="{BB962C8B-B14F-4D97-AF65-F5344CB8AC3E}">
        <p14:creationId xmlns:p14="http://schemas.microsoft.com/office/powerpoint/2010/main" val="242118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C758-C75C-9135-43BD-8D9C763CA1F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1D84090-AB55-E789-0190-A003FE89C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FA9FF9-1040-B901-71FF-E5DC77C8BFCA}"/>
              </a:ext>
            </a:extLst>
          </p:cNvPr>
          <p:cNvSpPr>
            <a:spLocks noGrp="1"/>
          </p:cNvSpPr>
          <p:nvPr>
            <p:ph type="dt" sz="half" idx="10"/>
          </p:nvPr>
        </p:nvSpPr>
        <p:spPr/>
        <p:txBody>
          <a:bodyPr/>
          <a:lstStyle/>
          <a:p>
            <a:fld id="{620F94F6-C28A-4CD8-ABA7-3BBBB40C5C67}" type="datetimeFigureOut">
              <a:rPr lang="en-IN" smtClean="0"/>
              <a:t>27-05-2023</a:t>
            </a:fld>
            <a:endParaRPr lang="en-IN" dirty="0"/>
          </a:p>
        </p:txBody>
      </p:sp>
      <p:sp>
        <p:nvSpPr>
          <p:cNvPr id="5" name="Footer Placeholder 4">
            <a:extLst>
              <a:ext uri="{FF2B5EF4-FFF2-40B4-BE49-F238E27FC236}">
                <a16:creationId xmlns:a16="http://schemas.microsoft.com/office/drawing/2014/main" id="{71EA8A6E-559F-82D2-9AFD-2F5692F9807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82BE78D1-4D25-6AC5-7BA5-645627D52AB7}"/>
              </a:ext>
            </a:extLst>
          </p:cNvPr>
          <p:cNvSpPr>
            <a:spLocks noGrp="1"/>
          </p:cNvSpPr>
          <p:nvPr>
            <p:ph type="sldNum" sz="quarter" idx="12"/>
          </p:nvPr>
        </p:nvSpPr>
        <p:spPr/>
        <p:txBody>
          <a:bodyPr/>
          <a:lstStyle/>
          <a:p>
            <a:fld id="{93DAC945-5E9F-4560-A178-DF8724A7153E}" type="slidenum">
              <a:rPr lang="en-IN" smtClean="0"/>
              <a:t>‹#›</a:t>
            </a:fld>
            <a:endParaRPr lang="en-IN" dirty="0"/>
          </a:p>
        </p:txBody>
      </p:sp>
    </p:spTree>
    <p:extLst>
      <p:ext uri="{BB962C8B-B14F-4D97-AF65-F5344CB8AC3E}">
        <p14:creationId xmlns:p14="http://schemas.microsoft.com/office/powerpoint/2010/main" val="287662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7B6FE2-7F82-7938-9A3D-7D0DCD64A7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16CD2D0-74A4-7BD7-9AAE-7E684D195B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7B6688B-623D-9EA5-AEB2-283453E0E20F}"/>
              </a:ext>
            </a:extLst>
          </p:cNvPr>
          <p:cNvSpPr>
            <a:spLocks noGrp="1"/>
          </p:cNvSpPr>
          <p:nvPr>
            <p:ph type="dt" sz="half" idx="10"/>
          </p:nvPr>
        </p:nvSpPr>
        <p:spPr/>
        <p:txBody>
          <a:bodyPr/>
          <a:lstStyle/>
          <a:p>
            <a:fld id="{620F94F6-C28A-4CD8-ABA7-3BBBB40C5C67}" type="datetimeFigureOut">
              <a:rPr lang="en-IN" smtClean="0"/>
              <a:t>27-05-2023</a:t>
            </a:fld>
            <a:endParaRPr lang="en-IN" dirty="0"/>
          </a:p>
        </p:txBody>
      </p:sp>
      <p:sp>
        <p:nvSpPr>
          <p:cNvPr id="5" name="Footer Placeholder 4">
            <a:extLst>
              <a:ext uri="{FF2B5EF4-FFF2-40B4-BE49-F238E27FC236}">
                <a16:creationId xmlns:a16="http://schemas.microsoft.com/office/drawing/2014/main" id="{ACDB97B4-B1D4-6B09-DCA1-E1449DE4E050}"/>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E21704D-854E-108B-3440-FE5268219949}"/>
              </a:ext>
            </a:extLst>
          </p:cNvPr>
          <p:cNvSpPr>
            <a:spLocks noGrp="1"/>
          </p:cNvSpPr>
          <p:nvPr>
            <p:ph type="sldNum" sz="quarter" idx="12"/>
          </p:nvPr>
        </p:nvSpPr>
        <p:spPr/>
        <p:txBody>
          <a:bodyPr/>
          <a:lstStyle/>
          <a:p>
            <a:fld id="{93DAC945-5E9F-4560-A178-DF8724A7153E}" type="slidenum">
              <a:rPr lang="en-IN" smtClean="0"/>
              <a:t>‹#›</a:t>
            </a:fld>
            <a:endParaRPr lang="en-IN" dirty="0"/>
          </a:p>
        </p:txBody>
      </p:sp>
    </p:spTree>
    <p:extLst>
      <p:ext uri="{BB962C8B-B14F-4D97-AF65-F5344CB8AC3E}">
        <p14:creationId xmlns:p14="http://schemas.microsoft.com/office/powerpoint/2010/main" val="138325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84E2-CED8-3A3E-52B0-A005B44532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7B409E6-EF52-056B-CC1A-B743235EB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1869EC-0D99-E85B-C477-4F9370432EE4}"/>
              </a:ext>
            </a:extLst>
          </p:cNvPr>
          <p:cNvSpPr>
            <a:spLocks noGrp="1"/>
          </p:cNvSpPr>
          <p:nvPr>
            <p:ph type="dt" sz="half" idx="10"/>
          </p:nvPr>
        </p:nvSpPr>
        <p:spPr/>
        <p:txBody>
          <a:bodyPr/>
          <a:lstStyle/>
          <a:p>
            <a:fld id="{620F94F6-C28A-4CD8-ABA7-3BBBB40C5C67}" type="datetimeFigureOut">
              <a:rPr lang="en-IN" smtClean="0"/>
              <a:t>27-05-2023</a:t>
            </a:fld>
            <a:endParaRPr lang="en-IN" dirty="0"/>
          </a:p>
        </p:txBody>
      </p:sp>
      <p:sp>
        <p:nvSpPr>
          <p:cNvPr id="5" name="Footer Placeholder 4">
            <a:extLst>
              <a:ext uri="{FF2B5EF4-FFF2-40B4-BE49-F238E27FC236}">
                <a16:creationId xmlns:a16="http://schemas.microsoft.com/office/drawing/2014/main" id="{E4AD718D-96C0-8AB4-4C08-CB9041FF1704}"/>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C37BFF1B-AB32-3C19-045C-614E4F04CD02}"/>
              </a:ext>
            </a:extLst>
          </p:cNvPr>
          <p:cNvSpPr>
            <a:spLocks noGrp="1"/>
          </p:cNvSpPr>
          <p:nvPr>
            <p:ph type="sldNum" sz="quarter" idx="12"/>
          </p:nvPr>
        </p:nvSpPr>
        <p:spPr/>
        <p:txBody>
          <a:bodyPr/>
          <a:lstStyle/>
          <a:p>
            <a:fld id="{93DAC945-5E9F-4560-A178-DF8724A7153E}" type="slidenum">
              <a:rPr lang="en-IN" smtClean="0"/>
              <a:t>‹#›</a:t>
            </a:fld>
            <a:endParaRPr lang="en-IN" dirty="0"/>
          </a:p>
        </p:txBody>
      </p:sp>
    </p:spTree>
    <p:extLst>
      <p:ext uri="{BB962C8B-B14F-4D97-AF65-F5344CB8AC3E}">
        <p14:creationId xmlns:p14="http://schemas.microsoft.com/office/powerpoint/2010/main" val="353895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5065-67BE-1FBB-0FC4-4C23FC38C0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40B1012-DE14-E25B-D95F-19A0E4BBE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B460CF-FFE3-5DB3-B8AA-2D519FE9F1B3}"/>
              </a:ext>
            </a:extLst>
          </p:cNvPr>
          <p:cNvSpPr>
            <a:spLocks noGrp="1"/>
          </p:cNvSpPr>
          <p:nvPr>
            <p:ph type="dt" sz="half" idx="10"/>
          </p:nvPr>
        </p:nvSpPr>
        <p:spPr/>
        <p:txBody>
          <a:bodyPr/>
          <a:lstStyle/>
          <a:p>
            <a:fld id="{620F94F6-C28A-4CD8-ABA7-3BBBB40C5C67}" type="datetimeFigureOut">
              <a:rPr lang="en-IN" smtClean="0"/>
              <a:t>27-05-2023</a:t>
            </a:fld>
            <a:endParaRPr lang="en-IN" dirty="0"/>
          </a:p>
        </p:txBody>
      </p:sp>
      <p:sp>
        <p:nvSpPr>
          <p:cNvPr id="5" name="Footer Placeholder 4">
            <a:extLst>
              <a:ext uri="{FF2B5EF4-FFF2-40B4-BE49-F238E27FC236}">
                <a16:creationId xmlns:a16="http://schemas.microsoft.com/office/drawing/2014/main" id="{7AEBFA0C-5079-BDE7-D957-BF9A90B0863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E792CC5-3361-FE6D-838B-52A071E6FAAF}"/>
              </a:ext>
            </a:extLst>
          </p:cNvPr>
          <p:cNvSpPr>
            <a:spLocks noGrp="1"/>
          </p:cNvSpPr>
          <p:nvPr>
            <p:ph type="sldNum" sz="quarter" idx="12"/>
          </p:nvPr>
        </p:nvSpPr>
        <p:spPr/>
        <p:txBody>
          <a:bodyPr/>
          <a:lstStyle/>
          <a:p>
            <a:fld id="{93DAC945-5E9F-4560-A178-DF8724A7153E}" type="slidenum">
              <a:rPr lang="en-IN" smtClean="0"/>
              <a:t>‹#›</a:t>
            </a:fld>
            <a:endParaRPr lang="en-IN" dirty="0"/>
          </a:p>
        </p:txBody>
      </p:sp>
    </p:spTree>
    <p:extLst>
      <p:ext uri="{BB962C8B-B14F-4D97-AF65-F5344CB8AC3E}">
        <p14:creationId xmlns:p14="http://schemas.microsoft.com/office/powerpoint/2010/main" val="42900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0E53-2DDF-02D0-B950-6D269C350E8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DC29113-3B07-1062-B230-B7D5AA9696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6B9A83C-ACDB-E100-C401-A01216F8CA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EA182B2-D769-71B0-8840-FF0EEC8EF47B}"/>
              </a:ext>
            </a:extLst>
          </p:cNvPr>
          <p:cNvSpPr>
            <a:spLocks noGrp="1"/>
          </p:cNvSpPr>
          <p:nvPr>
            <p:ph type="dt" sz="half" idx="10"/>
          </p:nvPr>
        </p:nvSpPr>
        <p:spPr/>
        <p:txBody>
          <a:bodyPr/>
          <a:lstStyle/>
          <a:p>
            <a:fld id="{620F94F6-C28A-4CD8-ABA7-3BBBB40C5C67}" type="datetimeFigureOut">
              <a:rPr lang="en-IN" smtClean="0"/>
              <a:t>27-05-2023</a:t>
            </a:fld>
            <a:endParaRPr lang="en-IN" dirty="0"/>
          </a:p>
        </p:txBody>
      </p:sp>
      <p:sp>
        <p:nvSpPr>
          <p:cNvPr id="6" name="Footer Placeholder 5">
            <a:extLst>
              <a:ext uri="{FF2B5EF4-FFF2-40B4-BE49-F238E27FC236}">
                <a16:creationId xmlns:a16="http://schemas.microsoft.com/office/drawing/2014/main" id="{F4C56BA7-573A-EE89-3CB9-054D239FEF1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EEC2295C-A909-5947-2AE4-F4C245CD0705}"/>
              </a:ext>
            </a:extLst>
          </p:cNvPr>
          <p:cNvSpPr>
            <a:spLocks noGrp="1"/>
          </p:cNvSpPr>
          <p:nvPr>
            <p:ph type="sldNum" sz="quarter" idx="12"/>
          </p:nvPr>
        </p:nvSpPr>
        <p:spPr/>
        <p:txBody>
          <a:bodyPr/>
          <a:lstStyle/>
          <a:p>
            <a:fld id="{93DAC945-5E9F-4560-A178-DF8724A7153E}" type="slidenum">
              <a:rPr lang="en-IN" smtClean="0"/>
              <a:t>‹#›</a:t>
            </a:fld>
            <a:endParaRPr lang="en-IN" dirty="0"/>
          </a:p>
        </p:txBody>
      </p:sp>
    </p:spTree>
    <p:extLst>
      <p:ext uri="{BB962C8B-B14F-4D97-AF65-F5344CB8AC3E}">
        <p14:creationId xmlns:p14="http://schemas.microsoft.com/office/powerpoint/2010/main" val="14762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9C6A-4D73-7921-7A86-225AFE93D2B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7C0C0A-0C64-472C-C7DB-45FAA21C3F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A4B5E0-005C-BE4C-AF48-0C7D63CF48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07D1498-E817-0F4D-E839-0A370B9496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8BB394-12C9-1857-F11D-97AA9A06DD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C78468C-690F-5677-E356-A81BD2D9B7B3}"/>
              </a:ext>
            </a:extLst>
          </p:cNvPr>
          <p:cNvSpPr>
            <a:spLocks noGrp="1"/>
          </p:cNvSpPr>
          <p:nvPr>
            <p:ph type="dt" sz="half" idx="10"/>
          </p:nvPr>
        </p:nvSpPr>
        <p:spPr/>
        <p:txBody>
          <a:bodyPr/>
          <a:lstStyle/>
          <a:p>
            <a:fld id="{620F94F6-C28A-4CD8-ABA7-3BBBB40C5C67}" type="datetimeFigureOut">
              <a:rPr lang="en-IN" smtClean="0"/>
              <a:t>27-05-2023</a:t>
            </a:fld>
            <a:endParaRPr lang="en-IN" dirty="0"/>
          </a:p>
        </p:txBody>
      </p:sp>
      <p:sp>
        <p:nvSpPr>
          <p:cNvPr id="8" name="Footer Placeholder 7">
            <a:extLst>
              <a:ext uri="{FF2B5EF4-FFF2-40B4-BE49-F238E27FC236}">
                <a16:creationId xmlns:a16="http://schemas.microsoft.com/office/drawing/2014/main" id="{AFC4BF31-B600-FB00-9F62-A4F309950AFA}"/>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357B9534-F834-7B9C-F561-5F5D24F4FA80}"/>
              </a:ext>
            </a:extLst>
          </p:cNvPr>
          <p:cNvSpPr>
            <a:spLocks noGrp="1"/>
          </p:cNvSpPr>
          <p:nvPr>
            <p:ph type="sldNum" sz="quarter" idx="12"/>
          </p:nvPr>
        </p:nvSpPr>
        <p:spPr/>
        <p:txBody>
          <a:bodyPr/>
          <a:lstStyle/>
          <a:p>
            <a:fld id="{93DAC945-5E9F-4560-A178-DF8724A7153E}" type="slidenum">
              <a:rPr lang="en-IN" smtClean="0"/>
              <a:t>‹#›</a:t>
            </a:fld>
            <a:endParaRPr lang="en-IN" dirty="0"/>
          </a:p>
        </p:txBody>
      </p:sp>
    </p:spTree>
    <p:extLst>
      <p:ext uri="{BB962C8B-B14F-4D97-AF65-F5344CB8AC3E}">
        <p14:creationId xmlns:p14="http://schemas.microsoft.com/office/powerpoint/2010/main" val="334949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3660-B7CD-FBB9-8522-A6FA2E7F059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17D564C-E19F-F4FE-B64C-302516550BAB}"/>
              </a:ext>
            </a:extLst>
          </p:cNvPr>
          <p:cNvSpPr>
            <a:spLocks noGrp="1"/>
          </p:cNvSpPr>
          <p:nvPr>
            <p:ph type="dt" sz="half" idx="10"/>
          </p:nvPr>
        </p:nvSpPr>
        <p:spPr/>
        <p:txBody>
          <a:bodyPr/>
          <a:lstStyle/>
          <a:p>
            <a:fld id="{620F94F6-C28A-4CD8-ABA7-3BBBB40C5C67}" type="datetimeFigureOut">
              <a:rPr lang="en-IN" smtClean="0"/>
              <a:t>27-05-2023</a:t>
            </a:fld>
            <a:endParaRPr lang="en-IN" dirty="0"/>
          </a:p>
        </p:txBody>
      </p:sp>
      <p:sp>
        <p:nvSpPr>
          <p:cNvPr id="4" name="Footer Placeholder 3">
            <a:extLst>
              <a:ext uri="{FF2B5EF4-FFF2-40B4-BE49-F238E27FC236}">
                <a16:creationId xmlns:a16="http://schemas.microsoft.com/office/drawing/2014/main" id="{38623BCC-C880-0B13-AED0-4A8526282138}"/>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83C261A6-C24D-6AF9-0F98-08B71586F600}"/>
              </a:ext>
            </a:extLst>
          </p:cNvPr>
          <p:cNvSpPr>
            <a:spLocks noGrp="1"/>
          </p:cNvSpPr>
          <p:nvPr>
            <p:ph type="sldNum" sz="quarter" idx="12"/>
          </p:nvPr>
        </p:nvSpPr>
        <p:spPr/>
        <p:txBody>
          <a:bodyPr/>
          <a:lstStyle/>
          <a:p>
            <a:fld id="{93DAC945-5E9F-4560-A178-DF8724A7153E}" type="slidenum">
              <a:rPr lang="en-IN" smtClean="0"/>
              <a:t>‹#›</a:t>
            </a:fld>
            <a:endParaRPr lang="en-IN" dirty="0"/>
          </a:p>
        </p:txBody>
      </p:sp>
    </p:spTree>
    <p:extLst>
      <p:ext uri="{BB962C8B-B14F-4D97-AF65-F5344CB8AC3E}">
        <p14:creationId xmlns:p14="http://schemas.microsoft.com/office/powerpoint/2010/main" val="295688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170B1C-1E75-78AC-EC8C-392FF6F3511A}"/>
              </a:ext>
            </a:extLst>
          </p:cNvPr>
          <p:cNvSpPr>
            <a:spLocks noGrp="1"/>
          </p:cNvSpPr>
          <p:nvPr>
            <p:ph type="dt" sz="half" idx="10"/>
          </p:nvPr>
        </p:nvSpPr>
        <p:spPr/>
        <p:txBody>
          <a:bodyPr/>
          <a:lstStyle/>
          <a:p>
            <a:fld id="{620F94F6-C28A-4CD8-ABA7-3BBBB40C5C67}" type="datetimeFigureOut">
              <a:rPr lang="en-IN" smtClean="0"/>
              <a:t>27-05-2023</a:t>
            </a:fld>
            <a:endParaRPr lang="en-IN" dirty="0"/>
          </a:p>
        </p:txBody>
      </p:sp>
      <p:sp>
        <p:nvSpPr>
          <p:cNvPr id="3" name="Footer Placeholder 2">
            <a:extLst>
              <a:ext uri="{FF2B5EF4-FFF2-40B4-BE49-F238E27FC236}">
                <a16:creationId xmlns:a16="http://schemas.microsoft.com/office/drawing/2014/main" id="{B5FF5E1C-15C1-EACF-771F-1254C8ECF45A}"/>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9842C286-E4EB-751C-1308-E3321E7A472F}"/>
              </a:ext>
            </a:extLst>
          </p:cNvPr>
          <p:cNvSpPr>
            <a:spLocks noGrp="1"/>
          </p:cNvSpPr>
          <p:nvPr>
            <p:ph type="sldNum" sz="quarter" idx="12"/>
          </p:nvPr>
        </p:nvSpPr>
        <p:spPr/>
        <p:txBody>
          <a:bodyPr/>
          <a:lstStyle/>
          <a:p>
            <a:fld id="{93DAC945-5E9F-4560-A178-DF8724A7153E}" type="slidenum">
              <a:rPr lang="en-IN" smtClean="0"/>
              <a:t>‹#›</a:t>
            </a:fld>
            <a:endParaRPr lang="en-IN" dirty="0"/>
          </a:p>
        </p:txBody>
      </p:sp>
    </p:spTree>
    <p:extLst>
      <p:ext uri="{BB962C8B-B14F-4D97-AF65-F5344CB8AC3E}">
        <p14:creationId xmlns:p14="http://schemas.microsoft.com/office/powerpoint/2010/main" val="2933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510B-95F9-F55F-75CA-14441ACDA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7B40DF8-6B4A-C6A8-6BC7-75C3F847A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C0B7D6D-6437-8A3C-A74F-99EA25798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85FE6-FF5E-EDC5-8550-9FAFD8540AE9}"/>
              </a:ext>
            </a:extLst>
          </p:cNvPr>
          <p:cNvSpPr>
            <a:spLocks noGrp="1"/>
          </p:cNvSpPr>
          <p:nvPr>
            <p:ph type="dt" sz="half" idx="10"/>
          </p:nvPr>
        </p:nvSpPr>
        <p:spPr/>
        <p:txBody>
          <a:bodyPr/>
          <a:lstStyle/>
          <a:p>
            <a:fld id="{620F94F6-C28A-4CD8-ABA7-3BBBB40C5C67}" type="datetimeFigureOut">
              <a:rPr lang="en-IN" smtClean="0"/>
              <a:t>27-05-2023</a:t>
            </a:fld>
            <a:endParaRPr lang="en-IN" dirty="0"/>
          </a:p>
        </p:txBody>
      </p:sp>
      <p:sp>
        <p:nvSpPr>
          <p:cNvPr id="6" name="Footer Placeholder 5">
            <a:extLst>
              <a:ext uri="{FF2B5EF4-FFF2-40B4-BE49-F238E27FC236}">
                <a16:creationId xmlns:a16="http://schemas.microsoft.com/office/drawing/2014/main" id="{79B480CA-5E8E-8E58-B1A7-B2B8DAE3914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17EE0183-C9A9-3DA8-D66E-8F3A2140F6B8}"/>
              </a:ext>
            </a:extLst>
          </p:cNvPr>
          <p:cNvSpPr>
            <a:spLocks noGrp="1"/>
          </p:cNvSpPr>
          <p:nvPr>
            <p:ph type="sldNum" sz="quarter" idx="12"/>
          </p:nvPr>
        </p:nvSpPr>
        <p:spPr/>
        <p:txBody>
          <a:bodyPr/>
          <a:lstStyle/>
          <a:p>
            <a:fld id="{93DAC945-5E9F-4560-A178-DF8724A7153E}" type="slidenum">
              <a:rPr lang="en-IN" smtClean="0"/>
              <a:t>‹#›</a:t>
            </a:fld>
            <a:endParaRPr lang="en-IN" dirty="0"/>
          </a:p>
        </p:txBody>
      </p:sp>
    </p:spTree>
    <p:extLst>
      <p:ext uri="{BB962C8B-B14F-4D97-AF65-F5344CB8AC3E}">
        <p14:creationId xmlns:p14="http://schemas.microsoft.com/office/powerpoint/2010/main" val="31563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33B6-8960-87B1-D533-35D6A7945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5C7EA1D-AF74-97B3-3191-00F50BF3B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00F872ED-8C23-3D35-D050-2AFA9ABD0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104B5-55C3-7C83-E6B2-7D037249A12D}"/>
              </a:ext>
            </a:extLst>
          </p:cNvPr>
          <p:cNvSpPr>
            <a:spLocks noGrp="1"/>
          </p:cNvSpPr>
          <p:nvPr>
            <p:ph type="dt" sz="half" idx="10"/>
          </p:nvPr>
        </p:nvSpPr>
        <p:spPr/>
        <p:txBody>
          <a:bodyPr/>
          <a:lstStyle/>
          <a:p>
            <a:fld id="{620F94F6-C28A-4CD8-ABA7-3BBBB40C5C67}" type="datetimeFigureOut">
              <a:rPr lang="en-IN" smtClean="0"/>
              <a:t>27-05-2023</a:t>
            </a:fld>
            <a:endParaRPr lang="en-IN" dirty="0"/>
          </a:p>
        </p:txBody>
      </p:sp>
      <p:sp>
        <p:nvSpPr>
          <p:cNvPr id="6" name="Footer Placeholder 5">
            <a:extLst>
              <a:ext uri="{FF2B5EF4-FFF2-40B4-BE49-F238E27FC236}">
                <a16:creationId xmlns:a16="http://schemas.microsoft.com/office/drawing/2014/main" id="{5EEA9514-92D5-0C60-4E26-9FB1BFB61BB6}"/>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568F3A78-6228-A065-A685-A38C2EDDD884}"/>
              </a:ext>
            </a:extLst>
          </p:cNvPr>
          <p:cNvSpPr>
            <a:spLocks noGrp="1"/>
          </p:cNvSpPr>
          <p:nvPr>
            <p:ph type="sldNum" sz="quarter" idx="12"/>
          </p:nvPr>
        </p:nvSpPr>
        <p:spPr/>
        <p:txBody>
          <a:bodyPr/>
          <a:lstStyle/>
          <a:p>
            <a:fld id="{93DAC945-5E9F-4560-A178-DF8724A7153E}" type="slidenum">
              <a:rPr lang="en-IN" smtClean="0"/>
              <a:t>‹#›</a:t>
            </a:fld>
            <a:endParaRPr lang="en-IN" dirty="0"/>
          </a:p>
        </p:txBody>
      </p:sp>
    </p:spTree>
    <p:extLst>
      <p:ext uri="{BB962C8B-B14F-4D97-AF65-F5344CB8AC3E}">
        <p14:creationId xmlns:p14="http://schemas.microsoft.com/office/powerpoint/2010/main" val="282539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103CE5-D813-650D-7619-03404CFD4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6FCF810-24EF-0F12-EA14-D734F2829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55FE9D-F03B-5096-1052-93A81F00A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F94F6-C28A-4CD8-ABA7-3BBBB40C5C67}" type="datetimeFigureOut">
              <a:rPr lang="en-IN" smtClean="0"/>
              <a:t>27-05-2023</a:t>
            </a:fld>
            <a:endParaRPr lang="en-IN" dirty="0"/>
          </a:p>
        </p:txBody>
      </p:sp>
      <p:sp>
        <p:nvSpPr>
          <p:cNvPr id="5" name="Footer Placeholder 4">
            <a:extLst>
              <a:ext uri="{FF2B5EF4-FFF2-40B4-BE49-F238E27FC236}">
                <a16:creationId xmlns:a16="http://schemas.microsoft.com/office/drawing/2014/main" id="{776203E7-637C-BE22-891C-8714B7447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042643AF-35DE-9B7E-A5D1-66600697AA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AC945-5E9F-4560-A178-DF8724A7153E}" type="slidenum">
              <a:rPr lang="en-IN" smtClean="0"/>
              <a:t>‹#›</a:t>
            </a:fld>
            <a:endParaRPr lang="en-IN" dirty="0"/>
          </a:p>
        </p:txBody>
      </p:sp>
    </p:spTree>
    <p:extLst>
      <p:ext uri="{BB962C8B-B14F-4D97-AF65-F5344CB8AC3E}">
        <p14:creationId xmlns:p14="http://schemas.microsoft.com/office/powerpoint/2010/main" val="3498508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5CC0-331A-418B-DAF5-5850B66686B3}"/>
              </a:ext>
            </a:extLst>
          </p:cNvPr>
          <p:cNvSpPr>
            <a:spLocks noGrp="1"/>
          </p:cNvSpPr>
          <p:nvPr>
            <p:ph type="ctrTitle"/>
          </p:nvPr>
        </p:nvSpPr>
        <p:spPr>
          <a:xfrm>
            <a:off x="932155" y="270908"/>
            <a:ext cx="9712171" cy="720001"/>
          </a:xfrm>
        </p:spPr>
        <p:txBody>
          <a:bodyPr>
            <a:normAutofit fontScale="90000"/>
          </a:bodyPr>
          <a:lstStyle/>
          <a:p>
            <a:br>
              <a:rPr lang="en-IN" sz="4400" b="1" dirty="0">
                <a:solidFill>
                  <a:schemeClr val="accent1"/>
                </a:solidFill>
                <a:latin typeface="Cambria" panose="02040503050406030204" pitchFamily="18" charset="0"/>
                <a:ea typeface="Cambria" panose="02040503050406030204" pitchFamily="18" charset="0"/>
              </a:rPr>
            </a:br>
            <a:r>
              <a:rPr lang="en-IN" sz="4400" b="1" dirty="0">
                <a:solidFill>
                  <a:schemeClr val="accent2">
                    <a:lumMod val="50000"/>
                  </a:schemeClr>
                </a:solidFill>
                <a:latin typeface="Cambria" panose="02040503050406030204" pitchFamily="18" charset="0"/>
                <a:ea typeface="Cambria" panose="02040503050406030204" pitchFamily="18" charset="0"/>
              </a:rPr>
              <a:t>Simulation on photovoltaic device</a:t>
            </a:r>
          </a:p>
        </p:txBody>
      </p:sp>
      <p:sp>
        <p:nvSpPr>
          <p:cNvPr id="3" name="Subtitle 2">
            <a:extLst>
              <a:ext uri="{FF2B5EF4-FFF2-40B4-BE49-F238E27FC236}">
                <a16:creationId xmlns:a16="http://schemas.microsoft.com/office/drawing/2014/main" id="{B55F7608-900B-BCD9-1D49-1B1E412ACB87}"/>
              </a:ext>
            </a:extLst>
          </p:cNvPr>
          <p:cNvSpPr>
            <a:spLocks noGrp="1"/>
          </p:cNvSpPr>
          <p:nvPr>
            <p:ph type="subTitle" idx="1"/>
          </p:nvPr>
        </p:nvSpPr>
        <p:spPr>
          <a:xfrm>
            <a:off x="386131" y="2487479"/>
            <a:ext cx="10764221" cy="3398415"/>
          </a:xfrm>
          <a:solidFill>
            <a:schemeClr val="bg1"/>
          </a:solidFill>
          <a:ln>
            <a:solidFill>
              <a:schemeClr val="bg1"/>
            </a:solidFill>
          </a:ln>
        </p:spPr>
        <p:txBody>
          <a:bodyPr>
            <a:normAutofit/>
          </a:bodyPr>
          <a:lstStyle/>
          <a:p>
            <a:pPr>
              <a:lnSpc>
                <a:spcPct val="110000"/>
              </a:lnSpc>
            </a:pPr>
            <a:r>
              <a:rPr lang="en-US" dirty="0">
                <a:solidFill>
                  <a:schemeClr val="tx1"/>
                </a:solidFill>
                <a:latin typeface="Cambria" panose="02040503050406030204" pitchFamily="18" charset="0"/>
                <a:ea typeface="Cambria" panose="02040503050406030204" pitchFamily="18" charset="0"/>
                <a:cs typeface="Times New Roman" panose="02020603050405020304" pitchFamily="18" charset="0"/>
              </a:rPr>
              <a:t>Presented </a:t>
            </a:r>
            <a:r>
              <a:rPr lang="en-US" dirty="0">
                <a:latin typeface="Cambria" panose="02040503050406030204" pitchFamily="18" charset="0"/>
                <a:ea typeface="Cambria" panose="02040503050406030204" pitchFamily="18" charset="0"/>
                <a:cs typeface="Times New Roman" panose="02020603050405020304" pitchFamily="18" charset="0"/>
              </a:rPr>
              <a:t>by</a:t>
            </a:r>
            <a:endParaRPr lang="en-US"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nSpc>
                <a:spcPct val="110000"/>
              </a:lnSpc>
            </a:pPr>
            <a:r>
              <a:rPr lang="en-US" sz="2000" b="1" dirty="0">
                <a:latin typeface="Cambria" panose="02040503050406030204" pitchFamily="18" charset="0"/>
                <a:ea typeface="Cambria" panose="02040503050406030204" pitchFamily="18" charset="0"/>
                <a:cs typeface="Times New Roman" panose="02020603050405020304" pitchFamily="18" charset="0"/>
              </a:rPr>
              <a:t>Rahul Pal</a:t>
            </a:r>
          </a:p>
          <a:p>
            <a:pPr>
              <a:lnSpc>
                <a:spcPct val="110000"/>
              </a:lnSpc>
            </a:pPr>
            <a:r>
              <a:rPr lang="en-US" sz="2000" dirty="0">
                <a:solidFill>
                  <a:schemeClr val="tx1"/>
                </a:solidFill>
                <a:latin typeface="Cambria" panose="02040503050406030204" pitchFamily="18" charset="0"/>
                <a:ea typeface="Cambria" panose="02040503050406030204" pitchFamily="18" charset="0"/>
                <a:cs typeface="Times New Roman" panose="02020603050405020304" pitchFamily="18" charset="0"/>
              </a:rPr>
              <a:t>Roll no- </a:t>
            </a:r>
            <a:r>
              <a:rPr lang="en-US" sz="2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308036</a:t>
            </a:r>
          </a:p>
          <a:p>
            <a:pPr>
              <a:lnSpc>
                <a:spcPct val="110000"/>
              </a:lnSpc>
            </a:pPr>
            <a:r>
              <a:rPr lang="en-IN" sz="2000" dirty="0">
                <a:effectLst/>
                <a:latin typeface="Georgia" panose="02040502050405020303" pitchFamily="18" charset="0"/>
                <a:ea typeface="Calibri" panose="020F0502020204030204" pitchFamily="34" charset="0"/>
                <a:cs typeface="Mangal" panose="02040503050203030202" pitchFamily="18" charset="0"/>
              </a:rPr>
              <a:t>Registration No. VB-829 2021-22</a:t>
            </a:r>
          </a:p>
          <a:p>
            <a:pPr algn="ctr">
              <a:lnSpc>
                <a:spcPct val="100000"/>
              </a:lnSpc>
              <a:spcAft>
                <a:spcPts val="800"/>
              </a:spcAft>
            </a:pPr>
            <a:r>
              <a:rPr lang="en-IN" sz="1800" dirty="0">
                <a:effectLst/>
                <a:latin typeface="Georgia" panose="02040502050405020303" pitchFamily="18" charset="0"/>
                <a:ea typeface="Calibri" panose="020F0502020204030204" pitchFamily="34" charset="0"/>
                <a:cs typeface="Mangal" panose="02040503050203030202" pitchFamily="18" charset="0"/>
              </a:rPr>
              <a:t>Under supervision of</a:t>
            </a:r>
          </a:p>
          <a:p>
            <a:pPr algn="ctr">
              <a:lnSpc>
                <a:spcPct val="100000"/>
              </a:lnSpc>
              <a:spcAft>
                <a:spcPts val="800"/>
              </a:spcAft>
            </a:pPr>
            <a:r>
              <a:rPr lang="en-IN" sz="1800" b="1" dirty="0" err="1">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Mangal" panose="02040503050203030202" pitchFamily="18" charset="0"/>
              </a:rPr>
              <a:t>Dr.</a:t>
            </a:r>
            <a:r>
              <a:rPr lang="en-IN" sz="1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Mangal" panose="02040503050203030202" pitchFamily="18" charset="0"/>
              </a:rPr>
              <a:t> Swapan K. Mandal</a:t>
            </a:r>
            <a:endParaRPr lang="en-IN" sz="1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Mangal" panose="02040503050203030202" pitchFamily="18" charset="0"/>
            </a:endParaRPr>
          </a:p>
          <a:p>
            <a:pPr>
              <a:lnSpc>
                <a:spcPct val="110000"/>
              </a:lnSpc>
            </a:pPr>
            <a:endParaRPr lang="en-IN" dirty="0">
              <a:latin typeface="Cambria" panose="02040503050406030204" pitchFamily="18" charset="0"/>
              <a:ea typeface="Cambria" panose="02040503050406030204" pitchFamily="18" charset="0"/>
            </a:endParaRPr>
          </a:p>
          <a:p>
            <a:endParaRPr lang="en-IN" dirty="0"/>
          </a:p>
        </p:txBody>
      </p:sp>
      <p:pic>
        <p:nvPicPr>
          <p:cNvPr id="4" name="Picture 3">
            <a:extLst>
              <a:ext uri="{FF2B5EF4-FFF2-40B4-BE49-F238E27FC236}">
                <a16:creationId xmlns:a16="http://schemas.microsoft.com/office/drawing/2014/main" id="{5896FAAE-DA54-BBA7-22C9-AD2240244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565" y="1218528"/>
            <a:ext cx="997351" cy="104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35E55A1-8517-4972-1285-C2A543800D88}"/>
              </a:ext>
            </a:extLst>
          </p:cNvPr>
          <p:cNvSpPr/>
          <p:nvPr/>
        </p:nvSpPr>
        <p:spPr>
          <a:xfrm>
            <a:off x="1724730" y="5885895"/>
            <a:ext cx="7881087" cy="625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IN" sz="1800" dirty="0">
                <a:ln w="0"/>
                <a:solidFill>
                  <a:schemeClr val="tx1"/>
                </a:solidFill>
                <a:latin typeface="Georgia" panose="02040502050405020303" pitchFamily="18" charset="0"/>
                <a:ea typeface="Calibri" panose="020F0502020204030204" pitchFamily="34" charset="0"/>
                <a:cs typeface="Mangal" panose="02040503050203030202" pitchFamily="18" charset="0"/>
              </a:rPr>
              <a:t>26</a:t>
            </a:r>
            <a:r>
              <a:rPr lang="en-IN" sz="1800" baseline="30000" dirty="0">
                <a:ln w="0"/>
                <a:solidFill>
                  <a:schemeClr val="tx1"/>
                </a:solidFill>
                <a:latin typeface="Georgia" panose="02040502050405020303" pitchFamily="18" charset="0"/>
                <a:ea typeface="Calibri" panose="020F0502020204030204" pitchFamily="34" charset="0"/>
                <a:cs typeface="Mangal" panose="02040503050203030202" pitchFamily="18" charset="0"/>
              </a:rPr>
              <a:t>th</a:t>
            </a:r>
            <a:r>
              <a:rPr lang="en-IN" sz="1800" dirty="0">
                <a:ln w="0"/>
                <a:solidFill>
                  <a:schemeClr val="tx1"/>
                </a:solidFill>
                <a:latin typeface="Georgia" panose="02040502050405020303" pitchFamily="18" charset="0"/>
                <a:ea typeface="Calibri" panose="020F0502020204030204" pitchFamily="34" charset="0"/>
                <a:cs typeface="Mangal" panose="02040503050203030202" pitchFamily="18" charset="0"/>
              </a:rPr>
              <a:t>  May 2023</a:t>
            </a:r>
            <a:endParaRPr lang="en-IN" sz="1800" dirty="0">
              <a:ln w="0"/>
              <a:solidFill>
                <a:schemeClr val="tx1"/>
              </a:solidFill>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800"/>
              </a:spcAft>
            </a:pPr>
            <a:endParaRPr lang="en-IN"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474890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A1446A-18D3-2924-DA06-F632EBD450E5}"/>
              </a:ext>
            </a:extLst>
          </p:cNvPr>
          <p:cNvSpPr txBox="1"/>
          <p:nvPr/>
        </p:nvSpPr>
        <p:spPr>
          <a:xfrm>
            <a:off x="1322775" y="1288783"/>
            <a:ext cx="8901344" cy="1881925"/>
          </a:xfrm>
          <a:prstGeom prst="rect">
            <a:avLst/>
          </a:prstGeom>
          <a:noFill/>
        </p:spPr>
        <p:txBody>
          <a:bodyPr wrap="square">
            <a:spAutoFit/>
          </a:bodyPr>
          <a:lstStyle/>
          <a:p>
            <a:pPr algn="just">
              <a:lnSpc>
                <a:spcPct val="150000"/>
              </a:lnSpc>
            </a:pPr>
            <a:r>
              <a:rPr lang="en-IN" sz="2000" dirty="0">
                <a:latin typeface="Cambria" panose="02040503050406030204" pitchFamily="18" charset="0"/>
                <a:ea typeface="Cambria" panose="02040503050406030204" pitchFamily="18" charset="0"/>
              </a:rPr>
              <a:t>The device structure, related materials, and interfacial modification are key factors in performance of solar cells.</a:t>
            </a:r>
          </a:p>
          <a:p>
            <a:pPr algn="just">
              <a:lnSpc>
                <a:spcPct val="150000"/>
              </a:lnSpc>
            </a:pPr>
            <a:r>
              <a:rPr lang="en-IN" sz="2000" dirty="0">
                <a:latin typeface="Cambria" panose="02040503050406030204" pitchFamily="18" charset="0"/>
                <a:ea typeface="Cambria" panose="02040503050406030204" pitchFamily="18" charset="0"/>
              </a:rPr>
              <a:t>Electron transport layer (ETL) is used to collect &amp; transport the electrons.</a:t>
            </a:r>
          </a:p>
          <a:p>
            <a:pPr algn="just">
              <a:lnSpc>
                <a:spcPct val="150000"/>
              </a:lnSpc>
            </a:pPr>
            <a:r>
              <a:rPr lang="en-IN" sz="2000" dirty="0">
                <a:latin typeface="Cambria" panose="02040503050406030204" pitchFamily="18" charset="0"/>
                <a:ea typeface="Cambria" panose="02040503050406030204" pitchFamily="18" charset="0"/>
              </a:rPr>
              <a:t>Hole transporting layer (HTL) is used to collect &amp; transport the holes.</a:t>
            </a:r>
          </a:p>
        </p:txBody>
      </p:sp>
      <p:sp>
        <p:nvSpPr>
          <p:cNvPr id="5" name="TextBox 4">
            <a:extLst>
              <a:ext uri="{FF2B5EF4-FFF2-40B4-BE49-F238E27FC236}">
                <a16:creationId xmlns:a16="http://schemas.microsoft.com/office/drawing/2014/main" id="{F4416D9A-A122-9693-59FB-2BB57F25E888}"/>
              </a:ext>
            </a:extLst>
          </p:cNvPr>
          <p:cNvSpPr txBox="1"/>
          <p:nvPr/>
        </p:nvSpPr>
        <p:spPr>
          <a:xfrm>
            <a:off x="1322774" y="655722"/>
            <a:ext cx="6755906" cy="461665"/>
          </a:xfrm>
          <a:prstGeom prst="rect">
            <a:avLst/>
          </a:prstGeom>
          <a:noFill/>
        </p:spPr>
        <p:txBody>
          <a:bodyPr wrap="square">
            <a:spAutoFit/>
          </a:bodyPr>
          <a:lstStyle/>
          <a:p>
            <a:r>
              <a:rPr lang="en-IN" sz="2400" u="sng"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Perovskite solar cell device structure</a:t>
            </a:r>
          </a:p>
        </p:txBody>
      </p:sp>
      <p:pic>
        <p:nvPicPr>
          <p:cNvPr id="7" name="Picture 6">
            <a:extLst>
              <a:ext uri="{FF2B5EF4-FFF2-40B4-BE49-F238E27FC236}">
                <a16:creationId xmlns:a16="http://schemas.microsoft.com/office/drawing/2014/main" id="{D25C6FF3-F5FD-7E50-EAC1-39F392050821}"/>
              </a:ext>
            </a:extLst>
          </p:cNvPr>
          <p:cNvPicPr>
            <a:picLocks noChangeAspect="1"/>
          </p:cNvPicPr>
          <p:nvPr/>
        </p:nvPicPr>
        <p:blipFill rotWithShape="1">
          <a:blip r:embed="rId2"/>
          <a:srcRect r="1159"/>
          <a:stretch/>
        </p:blipFill>
        <p:spPr>
          <a:xfrm>
            <a:off x="1615407" y="3687293"/>
            <a:ext cx="4211632" cy="2140217"/>
          </a:xfrm>
          <a:prstGeom prst="rect">
            <a:avLst/>
          </a:prstGeom>
        </p:spPr>
      </p:pic>
      <p:pic>
        <p:nvPicPr>
          <p:cNvPr id="2" name="Picture 1">
            <a:extLst>
              <a:ext uri="{FF2B5EF4-FFF2-40B4-BE49-F238E27FC236}">
                <a16:creationId xmlns:a16="http://schemas.microsoft.com/office/drawing/2014/main" id="{4FAAEFBB-B6EF-8251-4BDE-CF087EA5C168}"/>
              </a:ext>
            </a:extLst>
          </p:cNvPr>
          <p:cNvPicPr>
            <a:picLocks noChangeAspect="1"/>
          </p:cNvPicPr>
          <p:nvPr/>
        </p:nvPicPr>
        <p:blipFill rotWithShape="1">
          <a:blip r:embed="rId3">
            <a:extLst>
              <a:ext uri="{28A0092B-C50C-407E-A947-70E740481C1C}">
                <a14:useLocalDpi xmlns:a14="http://schemas.microsoft.com/office/drawing/2010/main" val="0"/>
              </a:ext>
            </a:extLst>
          </a:blip>
          <a:srcRect l="12829" t="8751" r="8138"/>
          <a:stretch/>
        </p:blipFill>
        <p:spPr bwMode="auto">
          <a:xfrm>
            <a:off x="6364963" y="3429000"/>
            <a:ext cx="3824078" cy="2484120"/>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DF0C5379-35C2-4990-7280-5FCE53316721}"/>
              </a:ext>
            </a:extLst>
          </p:cNvPr>
          <p:cNvSpPr txBox="1"/>
          <p:nvPr/>
        </p:nvSpPr>
        <p:spPr>
          <a:xfrm>
            <a:off x="3721223" y="6017613"/>
            <a:ext cx="4572000" cy="369332"/>
          </a:xfrm>
          <a:prstGeom prst="rect">
            <a:avLst/>
          </a:prstGeom>
          <a:noFill/>
        </p:spPr>
        <p:txBody>
          <a:bodyPr wrap="square">
            <a:spAutoFit/>
          </a:bodyPr>
          <a:lstStyle/>
          <a:p>
            <a:r>
              <a:rPr lang="en-IN" dirty="0">
                <a:latin typeface="Georgia" panose="02040502050405020303" pitchFamily="18" charset="0"/>
                <a:ea typeface="Calibri" panose="020F0502020204030204" pitchFamily="34" charset="0"/>
                <a:cs typeface="Mangal" panose="02040503050203030202" pitchFamily="18" charset="0"/>
              </a:rPr>
              <a:t>Schematic</a:t>
            </a:r>
            <a:r>
              <a:rPr lang="en-IN" dirty="0">
                <a:latin typeface="Georgia" panose="02040502050405020303" pitchFamily="18" charset="0"/>
                <a:ea typeface="STIX-Regular"/>
                <a:cs typeface="Times New Roman" panose="02020603050405020304" pitchFamily="18" charset="0"/>
              </a:rPr>
              <a:t> diagram of Perovskite Solar cell</a:t>
            </a:r>
            <a:endParaRPr lang="en-IN" dirty="0"/>
          </a:p>
        </p:txBody>
      </p:sp>
      <p:sp>
        <p:nvSpPr>
          <p:cNvPr id="4" name="Slide Number Placeholder 4">
            <a:extLst>
              <a:ext uri="{FF2B5EF4-FFF2-40B4-BE49-F238E27FC236}">
                <a16:creationId xmlns:a16="http://schemas.microsoft.com/office/drawing/2014/main" id="{ACD2336D-684F-0F65-C6F1-7987BA795399}"/>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10</a:t>
            </a:fld>
            <a:endParaRPr lang="en-IN" dirty="0"/>
          </a:p>
        </p:txBody>
      </p:sp>
    </p:spTree>
    <p:extLst>
      <p:ext uri="{BB962C8B-B14F-4D97-AF65-F5344CB8AC3E}">
        <p14:creationId xmlns:p14="http://schemas.microsoft.com/office/powerpoint/2010/main" val="390711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17E129-C8EC-FE6F-7FBA-A87AF85ACCC7}"/>
              </a:ext>
            </a:extLst>
          </p:cNvPr>
          <p:cNvSpPr txBox="1"/>
          <p:nvPr/>
        </p:nvSpPr>
        <p:spPr>
          <a:xfrm>
            <a:off x="762000" y="477506"/>
            <a:ext cx="10667999" cy="577787"/>
          </a:xfrm>
          <a:prstGeom prst="rect">
            <a:avLst/>
          </a:prstGeom>
          <a:solidFill>
            <a:schemeClr val="accent1"/>
          </a:solidFill>
        </p:spPr>
        <p:txBody>
          <a:bodyPr wrap="square">
            <a:spAutoFit/>
          </a:bodyPr>
          <a:lstStyle/>
          <a:p>
            <a:pPr algn="ctr">
              <a:lnSpc>
                <a:spcPct val="150000"/>
              </a:lnSpc>
            </a:pPr>
            <a:r>
              <a:rPr lang="en-IN" sz="2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Methodology</a:t>
            </a:r>
          </a:p>
        </p:txBody>
      </p:sp>
      <p:sp>
        <p:nvSpPr>
          <p:cNvPr id="5" name="TextBox 4">
            <a:extLst>
              <a:ext uri="{FF2B5EF4-FFF2-40B4-BE49-F238E27FC236}">
                <a16:creationId xmlns:a16="http://schemas.microsoft.com/office/drawing/2014/main" id="{4F94235A-2DE8-0BF3-9A78-5CD4B2F48880}"/>
              </a:ext>
            </a:extLst>
          </p:cNvPr>
          <p:cNvSpPr txBox="1"/>
          <p:nvPr/>
        </p:nvSpPr>
        <p:spPr>
          <a:xfrm>
            <a:off x="1145310" y="1441927"/>
            <a:ext cx="5985163" cy="1600438"/>
          </a:xfrm>
          <a:prstGeom prst="rect">
            <a:avLst/>
          </a:prstGeom>
          <a:noFill/>
        </p:spPr>
        <p:txBody>
          <a:bodyPr wrap="square" rtlCol="0">
            <a:spAutoFit/>
          </a:bodyPr>
          <a:lstStyle/>
          <a:p>
            <a:pPr algn="just"/>
            <a:r>
              <a:rPr lang="en-IN" sz="2000" dirty="0">
                <a:effectLst/>
                <a:latin typeface="Cambria" panose="02040503050406030204" pitchFamily="18" charset="0"/>
                <a:ea typeface="Cambria" panose="02040503050406030204" pitchFamily="18" charset="0"/>
                <a:cs typeface="Times New Roman" panose="02020603050405020304" pitchFamily="18" charset="0"/>
              </a:rPr>
              <a:t>Using the SCAPS-1D simulation programme, the perovskite solar cell characteristics were designed and analysed in the current work . The devices in our investigation are simulated using SCAPS-1D software</a:t>
            </a:r>
            <a:r>
              <a:rPr lang="en-IN" sz="1800" dirty="0">
                <a:effectLst/>
                <a:latin typeface="Georgia" panose="02040502050405020303" pitchFamily="18" charset="0"/>
                <a:ea typeface="Calibri" panose="020F0502020204030204" pitchFamily="34" charset="0"/>
                <a:cs typeface="Times New Roman" panose="02020603050405020304" pitchFamily="18" charset="0"/>
              </a:rPr>
              <a:t>.</a:t>
            </a:r>
          </a:p>
          <a:p>
            <a:endParaRPr lang="en-IN" dirty="0"/>
          </a:p>
        </p:txBody>
      </p:sp>
      <p:pic>
        <p:nvPicPr>
          <p:cNvPr id="12" name="Picture 11">
            <a:extLst>
              <a:ext uri="{FF2B5EF4-FFF2-40B4-BE49-F238E27FC236}">
                <a16:creationId xmlns:a16="http://schemas.microsoft.com/office/drawing/2014/main" id="{016B3E2A-8B0F-CE93-A6FF-9FBC1E22C137}"/>
              </a:ext>
            </a:extLst>
          </p:cNvPr>
          <p:cNvPicPr>
            <a:picLocks noChangeAspect="1"/>
          </p:cNvPicPr>
          <p:nvPr/>
        </p:nvPicPr>
        <p:blipFill>
          <a:blip r:embed="rId2"/>
          <a:stretch>
            <a:fillRect/>
          </a:stretch>
        </p:blipFill>
        <p:spPr>
          <a:xfrm>
            <a:off x="7621818" y="1587961"/>
            <a:ext cx="3046788" cy="4360256"/>
          </a:xfrm>
          <a:prstGeom prst="rect">
            <a:avLst/>
          </a:prstGeom>
        </p:spPr>
      </p:pic>
      <p:sp>
        <p:nvSpPr>
          <p:cNvPr id="13" name="TextBox 12">
            <a:extLst>
              <a:ext uri="{FF2B5EF4-FFF2-40B4-BE49-F238E27FC236}">
                <a16:creationId xmlns:a16="http://schemas.microsoft.com/office/drawing/2014/main" id="{2B058E85-8BB3-3279-478F-762CD4C948A6}"/>
              </a:ext>
            </a:extLst>
          </p:cNvPr>
          <p:cNvSpPr txBox="1"/>
          <p:nvPr/>
        </p:nvSpPr>
        <p:spPr>
          <a:xfrm>
            <a:off x="1145311" y="3042365"/>
            <a:ext cx="5985162" cy="2554545"/>
          </a:xfrm>
          <a:prstGeom prst="rect">
            <a:avLst/>
          </a:prstGeom>
          <a:noFill/>
        </p:spPr>
        <p:txBody>
          <a:bodyPr wrap="square" rtlCol="0">
            <a:spAutoFit/>
          </a:bodyPr>
          <a:lstStyle/>
          <a:p>
            <a:pPr algn="just"/>
            <a:r>
              <a:rPr lang="en-US" dirty="0"/>
              <a:t> </a:t>
            </a:r>
            <a:r>
              <a:rPr lang="en-IN" sz="2000" dirty="0">
                <a:effectLst/>
                <a:latin typeface="Cambria" panose="02040503050406030204" pitchFamily="18" charset="0"/>
                <a:ea typeface="Cambria" panose="02040503050406030204" pitchFamily="18" charset="0"/>
                <a:cs typeface="Times New Roman" panose="02020603050405020304" pitchFamily="18" charset="0"/>
              </a:rPr>
              <a:t>In this cell structure,</a:t>
            </a:r>
            <a:r>
              <a:rPr lang="en-IN" sz="2000" dirty="0">
                <a:effectLst/>
                <a:latin typeface="Cambria" panose="02040503050406030204" pitchFamily="18" charset="0"/>
                <a:ea typeface="Cambria" panose="02040503050406030204" pitchFamily="18" charset="0"/>
                <a:cs typeface="Mangal" panose="02040503050203030202" pitchFamily="18" charset="0"/>
              </a:rPr>
              <a:t> </a:t>
            </a:r>
            <a:r>
              <a:rPr lang="en-IN" sz="2000" dirty="0">
                <a:effectLst/>
                <a:latin typeface="Cambria" panose="02040503050406030204" pitchFamily="18" charset="0"/>
                <a:ea typeface="Cambria" panose="02040503050406030204" pitchFamily="18" charset="0"/>
                <a:cs typeface="Times New Roman" panose="02020603050405020304" pitchFamily="18" charset="0"/>
              </a:rPr>
              <a:t>Light beams fall on indium tin oxide (ITO), which serves as a front contact.</a:t>
            </a:r>
            <a:r>
              <a:rPr lang="en-IN" sz="2000" dirty="0">
                <a:effectLst/>
                <a:latin typeface="Cambria" panose="02040503050406030204" pitchFamily="18" charset="0"/>
                <a:ea typeface="Cambria" panose="02040503050406030204" pitchFamily="18" charset="0"/>
                <a:cs typeface="Mangal" panose="02040503050203030202" pitchFamily="18" charset="0"/>
              </a:rPr>
              <a:t> </a:t>
            </a:r>
            <a:r>
              <a:rPr lang="en-IN" sz="2000" dirty="0">
                <a:effectLst/>
                <a:latin typeface="Cambria" panose="02040503050406030204" pitchFamily="18" charset="0"/>
                <a:ea typeface="Cambria" panose="02040503050406030204" pitchFamily="18" charset="0"/>
                <a:cs typeface="Times New Roman" panose="02020603050405020304" pitchFamily="18" charset="0"/>
              </a:rPr>
              <a:t>The n-type Tungsten disulphide (WS2) contacts that are formed on ITO serve as an electron transport layer.</a:t>
            </a:r>
            <a:r>
              <a:rPr lang="en-IN" sz="2000" dirty="0">
                <a:effectLst/>
                <a:latin typeface="Cambria" panose="02040503050406030204" pitchFamily="18" charset="0"/>
                <a:ea typeface="Cambria" panose="02040503050406030204" pitchFamily="18" charset="0"/>
                <a:cs typeface="Mangal" panose="02040503050203030202" pitchFamily="18" charset="0"/>
              </a:rPr>
              <a:t> </a:t>
            </a:r>
            <a:r>
              <a:rPr lang="en-IN" sz="2000" dirty="0">
                <a:effectLst/>
                <a:latin typeface="Cambria" panose="02040503050406030204" pitchFamily="18" charset="0"/>
                <a:ea typeface="Cambria" panose="02040503050406030204" pitchFamily="18" charset="0"/>
                <a:cs typeface="Times New Roman" panose="02020603050405020304" pitchFamily="18" charset="0"/>
              </a:rPr>
              <a:t>A layer of 3-hexylthiophene-2,5-diyl (P</a:t>
            </a:r>
            <a:r>
              <a:rPr lang="en-IN" sz="2000" baseline="-25000" dirty="0">
                <a:effectLst/>
                <a:latin typeface="Cambria" panose="02040503050406030204" pitchFamily="18" charset="0"/>
                <a:ea typeface="Cambria" panose="02040503050406030204" pitchFamily="18" charset="0"/>
                <a:cs typeface="Times New Roman" panose="02020603050405020304" pitchFamily="18" charset="0"/>
              </a:rPr>
              <a:t>3</a:t>
            </a:r>
            <a:r>
              <a:rPr lang="en-IN" sz="2000" dirty="0">
                <a:effectLst/>
                <a:latin typeface="Cambria" panose="02040503050406030204" pitchFamily="18" charset="0"/>
                <a:ea typeface="Cambria" panose="02040503050406030204" pitchFamily="18" charset="0"/>
                <a:cs typeface="Times New Roman" panose="02020603050405020304" pitchFamily="18" charset="0"/>
              </a:rPr>
              <a:t>HT), which is used as the HTL, is placed above the perovskite methyl ammonium lead iodide (CH</a:t>
            </a:r>
            <a:r>
              <a:rPr lang="en-IN" sz="2000" baseline="-25000" dirty="0">
                <a:effectLst/>
                <a:latin typeface="Cambria" panose="02040503050406030204" pitchFamily="18" charset="0"/>
                <a:ea typeface="Cambria" panose="02040503050406030204" pitchFamily="18" charset="0"/>
                <a:cs typeface="Times New Roman" panose="02020603050405020304" pitchFamily="18" charset="0"/>
              </a:rPr>
              <a:t>3</a:t>
            </a:r>
            <a:r>
              <a:rPr lang="en-IN" sz="2000" dirty="0">
                <a:effectLst/>
                <a:latin typeface="Cambria" panose="02040503050406030204" pitchFamily="18" charset="0"/>
                <a:ea typeface="Cambria" panose="02040503050406030204" pitchFamily="18" charset="0"/>
                <a:cs typeface="Times New Roman" panose="02020603050405020304" pitchFamily="18" charset="0"/>
              </a:rPr>
              <a:t>NH</a:t>
            </a:r>
            <a:r>
              <a:rPr lang="en-IN" sz="2000" baseline="-25000" dirty="0">
                <a:effectLst/>
                <a:latin typeface="Cambria" panose="02040503050406030204" pitchFamily="18" charset="0"/>
                <a:ea typeface="Cambria" panose="02040503050406030204" pitchFamily="18" charset="0"/>
                <a:cs typeface="Times New Roman" panose="02020603050405020304" pitchFamily="18" charset="0"/>
              </a:rPr>
              <a:t>3</a:t>
            </a:r>
            <a:r>
              <a:rPr lang="en-IN" sz="2000" dirty="0">
                <a:effectLst/>
                <a:latin typeface="Cambria" panose="02040503050406030204" pitchFamily="18" charset="0"/>
                <a:ea typeface="Cambria" panose="02040503050406030204" pitchFamily="18" charset="0"/>
                <a:cs typeface="Times New Roman" panose="02020603050405020304" pitchFamily="18" charset="0"/>
              </a:rPr>
              <a:t>PbI</a:t>
            </a:r>
            <a:r>
              <a:rPr lang="en-IN" sz="2000" baseline="-25000" dirty="0">
                <a:effectLst/>
                <a:latin typeface="Cambria" panose="02040503050406030204" pitchFamily="18" charset="0"/>
                <a:ea typeface="Cambria" panose="02040503050406030204" pitchFamily="18" charset="0"/>
                <a:cs typeface="Times New Roman" panose="02020603050405020304" pitchFamily="18" charset="0"/>
              </a:rPr>
              <a:t>3</a:t>
            </a:r>
            <a:r>
              <a:rPr lang="en-IN" sz="2000" dirty="0">
                <a:effectLst/>
                <a:latin typeface="Cambria" panose="02040503050406030204" pitchFamily="18" charset="0"/>
                <a:ea typeface="Cambria" panose="02040503050406030204" pitchFamily="18" charset="0"/>
                <a:cs typeface="Times New Roman" panose="02020603050405020304" pitchFamily="18" charset="0"/>
              </a:rPr>
              <a:t>) and serves as an absorber layer</a:t>
            </a:r>
            <a:r>
              <a:rPr lang="en-IN" sz="1800" dirty="0">
                <a:effectLst/>
                <a:latin typeface="Cambria" panose="02040503050406030204" pitchFamily="18" charset="0"/>
                <a:ea typeface="Cambria" panose="02040503050406030204" pitchFamily="18" charset="0"/>
                <a:cs typeface="Times New Roman" panose="02020603050405020304" pitchFamily="18" charset="0"/>
              </a:rPr>
              <a:t>.</a:t>
            </a:r>
            <a:endParaRPr lang="en-IN" dirty="0">
              <a:latin typeface="Cambria" panose="02040503050406030204" pitchFamily="18" charset="0"/>
              <a:ea typeface="Cambria" panose="02040503050406030204" pitchFamily="18" charset="0"/>
            </a:endParaRPr>
          </a:p>
        </p:txBody>
      </p:sp>
      <p:sp>
        <p:nvSpPr>
          <p:cNvPr id="2" name="Slide Number Placeholder 4">
            <a:extLst>
              <a:ext uri="{FF2B5EF4-FFF2-40B4-BE49-F238E27FC236}">
                <a16:creationId xmlns:a16="http://schemas.microsoft.com/office/drawing/2014/main" id="{25E102DC-6F11-7993-0D80-A88C5A208017}"/>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11</a:t>
            </a:fld>
            <a:endParaRPr lang="en-IN" dirty="0"/>
          </a:p>
        </p:txBody>
      </p:sp>
    </p:spTree>
    <p:extLst>
      <p:ext uri="{BB962C8B-B14F-4D97-AF65-F5344CB8AC3E}">
        <p14:creationId xmlns:p14="http://schemas.microsoft.com/office/powerpoint/2010/main" val="357566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40DDD2-48AF-077F-94E1-CD830E668A51}"/>
              </a:ext>
            </a:extLst>
          </p:cNvPr>
          <p:cNvSpPr txBox="1"/>
          <p:nvPr/>
        </p:nvSpPr>
        <p:spPr>
          <a:xfrm>
            <a:off x="1209963" y="1466464"/>
            <a:ext cx="10039927" cy="2060885"/>
          </a:xfrm>
          <a:prstGeom prst="rect">
            <a:avLst/>
          </a:prstGeom>
          <a:noFill/>
        </p:spPr>
        <p:txBody>
          <a:bodyPr wrap="square">
            <a:spAutoFit/>
          </a:bodyPr>
          <a:lstStyle/>
          <a:p>
            <a:pPr indent="457200" algn="just">
              <a:lnSpc>
                <a:spcPct val="150000"/>
              </a:lnSpc>
              <a:spcAft>
                <a:spcPts val="800"/>
              </a:spcAft>
            </a:pPr>
            <a:r>
              <a:rPr lang="en-IN" sz="2200" dirty="0">
                <a:latin typeface="Cambria" panose="02040503050406030204" pitchFamily="18" charset="0"/>
                <a:ea typeface="Cambria" panose="02040503050406030204" pitchFamily="18" charset="0"/>
              </a:rPr>
              <a:t>To achieve their maximum values and to enhance the performance of perovskite solar cells, the simulation method adjusted the characteristics of PV cells including thickness, band gap, acceptor density, and absorber temperature while holding all other factors constant.</a:t>
            </a:r>
          </a:p>
        </p:txBody>
      </p:sp>
      <p:sp>
        <p:nvSpPr>
          <p:cNvPr id="4" name="TextBox 3">
            <a:extLst>
              <a:ext uri="{FF2B5EF4-FFF2-40B4-BE49-F238E27FC236}">
                <a16:creationId xmlns:a16="http://schemas.microsoft.com/office/drawing/2014/main" id="{A52D79F2-462E-7A06-824E-60CFDFAB9DE2}"/>
              </a:ext>
            </a:extLst>
          </p:cNvPr>
          <p:cNvSpPr txBox="1"/>
          <p:nvPr/>
        </p:nvSpPr>
        <p:spPr>
          <a:xfrm>
            <a:off x="452582" y="803564"/>
            <a:ext cx="11379200" cy="461665"/>
          </a:xfrm>
          <a:prstGeom prst="rect">
            <a:avLst/>
          </a:prstGeom>
          <a:solidFill>
            <a:schemeClr val="accent1"/>
          </a:solidFill>
        </p:spPr>
        <p:txBody>
          <a:bodyPr wrap="square" rtlCol="0">
            <a:spAutoFit/>
          </a:bodyPr>
          <a:lstStyle/>
          <a:p>
            <a:pPr algn="ctr"/>
            <a:r>
              <a:rPr lang="en-US" sz="2400" b="1" dirty="0">
                <a:solidFill>
                  <a:schemeClr val="bg1"/>
                </a:solidFill>
                <a:latin typeface="Cambria" panose="02040503050406030204" pitchFamily="18" charset="0"/>
                <a:ea typeface="Cambria" panose="02040503050406030204" pitchFamily="18" charset="0"/>
              </a:rPr>
              <a:t>What do with SCAPS 1D ?</a:t>
            </a:r>
            <a:endParaRPr lang="en-IN" sz="2400" b="1" dirty="0">
              <a:solidFill>
                <a:schemeClr val="bg1"/>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DA1D419C-3687-9F4F-56B1-9F0C4C829756}"/>
              </a:ext>
            </a:extLst>
          </p:cNvPr>
          <p:cNvSpPr txBox="1"/>
          <p:nvPr/>
        </p:nvSpPr>
        <p:spPr>
          <a:xfrm>
            <a:off x="1376217" y="3641436"/>
            <a:ext cx="9873673" cy="1446550"/>
          </a:xfrm>
          <a:prstGeom prst="rect">
            <a:avLst/>
          </a:prstGeom>
          <a:noFill/>
        </p:spPr>
        <p:txBody>
          <a:bodyPr wrap="square">
            <a:spAutoFit/>
          </a:bodyPr>
          <a:lstStyle/>
          <a:p>
            <a:pPr algn="just"/>
            <a:r>
              <a:rPr lang="en-IN" sz="2200" dirty="0">
                <a:latin typeface="Cambria" panose="02040503050406030204" pitchFamily="18" charset="0"/>
                <a:ea typeface="Cambria" panose="02040503050406030204" pitchFamily="18" charset="0"/>
              </a:rPr>
              <a:t>Influence of variation in thickness of absorber layer</a:t>
            </a:r>
          </a:p>
          <a:p>
            <a:pPr algn="just"/>
            <a:r>
              <a:rPr lang="en-IN" sz="2200" dirty="0">
                <a:latin typeface="Cambria" panose="02040503050406030204" pitchFamily="18" charset="0"/>
                <a:ea typeface="Cambria" panose="02040503050406030204" pitchFamily="18" charset="0"/>
              </a:rPr>
              <a:t>Effect of variation in the bandgap of absorber layer on device parameters</a:t>
            </a:r>
          </a:p>
          <a:p>
            <a:pPr algn="just"/>
            <a:r>
              <a:rPr lang="en-IN" sz="2200" dirty="0">
                <a:latin typeface="Cambria" panose="02040503050406030204" pitchFamily="18" charset="0"/>
                <a:ea typeface="Cambria" panose="02040503050406030204" pitchFamily="18" charset="0"/>
              </a:rPr>
              <a:t>Impact of variation in doping concentration of absorber layer</a:t>
            </a:r>
          </a:p>
          <a:p>
            <a:pPr algn="just"/>
            <a:r>
              <a:rPr lang="en-IN" sz="2200" dirty="0">
                <a:latin typeface="Cambria" panose="02040503050406030204" pitchFamily="18" charset="0"/>
                <a:ea typeface="Cambria" panose="02040503050406030204" pitchFamily="18" charset="0"/>
              </a:rPr>
              <a:t>Influence of varying temperature on solar cell parameters</a:t>
            </a:r>
          </a:p>
        </p:txBody>
      </p:sp>
      <p:sp>
        <p:nvSpPr>
          <p:cNvPr id="2" name="Slide Number Placeholder 4">
            <a:extLst>
              <a:ext uri="{FF2B5EF4-FFF2-40B4-BE49-F238E27FC236}">
                <a16:creationId xmlns:a16="http://schemas.microsoft.com/office/drawing/2014/main" id="{33AFBE20-4686-5AA5-F8FF-FA716AAA8BFE}"/>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12</a:t>
            </a:fld>
            <a:endParaRPr lang="en-IN" dirty="0"/>
          </a:p>
        </p:txBody>
      </p:sp>
    </p:spTree>
    <p:extLst>
      <p:ext uri="{BB962C8B-B14F-4D97-AF65-F5344CB8AC3E}">
        <p14:creationId xmlns:p14="http://schemas.microsoft.com/office/powerpoint/2010/main" val="224119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5BA0F-2D92-9494-DCD7-B74120351C00}"/>
              </a:ext>
            </a:extLst>
          </p:cNvPr>
          <p:cNvSpPr txBox="1"/>
          <p:nvPr/>
        </p:nvSpPr>
        <p:spPr>
          <a:xfrm>
            <a:off x="1182255" y="593985"/>
            <a:ext cx="9956800" cy="369332"/>
          </a:xfrm>
          <a:prstGeom prst="rect">
            <a:avLst/>
          </a:prstGeom>
          <a:noFill/>
        </p:spPr>
        <p:txBody>
          <a:bodyPr wrap="square">
            <a:spAutoFit/>
          </a:bodyPr>
          <a:lstStyle/>
          <a:p>
            <a:r>
              <a:rPr lang="en-IN" sz="1800" dirty="0">
                <a:effectLst/>
                <a:latin typeface="Georgia" panose="02040502050405020303" pitchFamily="18" charset="0"/>
                <a:ea typeface="Calibri" panose="020F0502020204030204" pitchFamily="34" charset="0"/>
                <a:cs typeface="Mangal" panose="02040503050203030202" pitchFamily="18" charset="0"/>
              </a:rPr>
              <a:t>SCAPS-1D simulator used  show the input panel to start defining the solar cell different layers.</a:t>
            </a:r>
            <a:endParaRPr lang="en-IN" dirty="0"/>
          </a:p>
        </p:txBody>
      </p:sp>
      <p:pic>
        <p:nvPicPr>
          <p:cNvPr id="4" name="Picture 3">
            <a:extLst>
              <a:ext uri="{FF2B5EF4-FFF2-40B4-BE49-F238E27FC236}">
                <a16:creationId xmlns:a16="http://schemas.microsoft.com/office/drawing/2014/main" id="{6C05DD36-A778-D12C-4F26-4388ADAEA6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256" y="1316075"/>
            <a:ext cx="9882908" cy="4504595"/>
          </a:xfrm>
          <a:prstGeom prst="rect">
            <a:avLst/>
          </a:prstGeom>
        </p:spPr>
      </p:pic>
      <p:sp>
        <p:nvSpPr>
          <p:cNvPr id="2" name="Slide Number Placeholder 4">
            <a:extLst>
              <a:ext uri="{FF2B5EF4-FFF2-40B4-BE49-F238E27FC236}">
                <a16:creationId xmlns:a16="http://schemas.microsoft.com/office/drawing/2014/main" id="{600B91A8-9B01-D85D-090C-BA89291C77E4}"/>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13</a:t>
            </a:fld>
            <a:endParaRPr lang="en-IN" dirty="0"/>
          </a:p>
        </p:txBody>
      </p:sp>
    </p:spTree>
    <p:extLst>
      <p:ext uri="{BB962C8B-B14F-4D97-AF65-F5344CB8AC3E}">
        <p14:creationId xmlns:p14="http://schemas.microsoft.com/office/powerpoint/2010/main" val="361130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816FEF-AB31-86DE-ACA1-D7DEC4D91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644" y="1222314"/>
            <a:ext cx="10242411" cy="4566339"/>
          </a:xfrm>
          <a:prstGeom prst="rect">
            <a:avLst/>
          </a:prstGeom>
        </p:spPr>
      </p:pic>
      <p:sp>
        <p:nvSpPr>
          <p:cNvPr id="4" name="TextBox 3">
            <a:extLst>
              <a:ext uri="{FF2B5EF4-FFF2-40B4-BE49-F238E27FC236}">
                <a16:creationId xmlns:a16="http://schemas.microsoft.com/office/drawing/2014/main" id="{CEA51369-B209-7C3D-BD51-7E5DF130B47E}"/>
              </a:ext>
            </a:extLst>
          </p:cNvPr>
          <p:cNvSpPr txBox="1"/>
          <p:nvPr/>
        </p:nvSpPr>
        <p:spPr>
          <a:xfrm>
            <a:off x="1616363" y="605091"/>
            <a:ext cx="8201891" cy="400110"/>
          </a:xfrm>
          <a:prstGeom prst="rect">
            <a:avLst/>
          </a:prstGeom>
          <a:noFill/>
        </p:spPr>
        <p:txBody>
          <a:bodyPr wrap="square">
            <a:spAutoFit/>
          </a:bodyPr>
          <a:lstStyle/>
          <a:p>
            <a:r>
              <a:rPr lang="en-IN" sz="2000" dirty="0">
                <a:effectLst/>
                <a:latin typeface="Cambria" panose="02040503050406030204" pitchFamily="18" charset="0"/>
                <a:ea typeface="Cambria" panose="02040503050406030204" pitchFamily="18" charset="0"/>
                <a:cs typeface="Mangal" panose="02040503050203030202" pitchFamily="18" charset="0"/>
              </a:rPr>
              <a:t>Here SCAPS-1D simulator used  to calculate these recorded data.</a:t>
            </a:r>
            <a:endParaRPr lang="en-IN" sz="20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E19A7BC-E132-790E-53BC-40D25BA3C6AB}"/>
              </a:ext>
            </a:extLst>
          </p:cNvPr>
          <p:cNvPicPr>
            <a:picLocks noChangeAspect="1"/>
          </p:cNvPicPr>
          <p:nvPr/>
        </p:nvPicPr>
        <p:blipFill>
          <a:blip r:embed="rId3"/>
          <a:stretch>
            <a:fillRect/>
          </a:stretch>
        </p:blipFill>
        <p:spPr>
          <a:xfrm>
            <a:off x="8077866" y="4104487"/>
            <a:ext cx="2987299" cy="1684166"/>
          </a:xfrm>
          <a:prstGeom prst="rect">
            <a:avLst/>
          </a:prstGeom>
        </p:spPr>
      </p:pic>
      <p:sp>
        <p:nvSpPr>
          <p:cNvPr id="2" name="Slide Number Placeholder 4">
            <a:extLst>
              <a:ext uri="{FF2B5EF4-FFF2-40B4-BE49-F238E27FC236}">
                <a16:creationId xmlns:a16="http://schemas.microsoft.com/office/drawing/2014/main" id="{41A7CF71-B9C8-C1CE-2F19-5D27EFBD869A}"/>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14</a:t>
            </a:fld>
            <a:endParaRPr lang="en-IN" dirty="0"/>
          </a:p>
        </p:txBody>
      </p:sp>
    </p:spTree>
    <p:extLst>
      <p:ext uri="{BB962C8B-B14F-4D97-AF65-F5344CB8AC3E}">
        <p14:creationId xmlns:p14="http://schemas.microsoft.com/office/powerpoint/2010/main" val="405983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DEB75E-B8E0-7AC9-E264-3AB87D629905}"/>
              </a:ext>
            </a:extLst>
          </p:cNvPr>
          <p:cNvSpPr txBox="1"/>
          <p:nvPr/>
        </p:nvSpPr>
        <p:spPr>
          <a:xfrm>
            <a:off x="554363" y="587570"/>
            <a:ext cx="10898728" cy="461665"/>
          </a:xfrm>
          <a:prstGeom prst="rect">
            <a:avLst/>
          </a:prstGeom>
          <a:solidFill>
            <a:schemeClr val="accent1"/>
          </a:soli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Result and Discussion</a:t>
            </a:r>
            <a:endParaRPr lang="en-IN" sz="2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244662EE-07AC-B247-02C1-229D7A683365}"/>
              </a:ext>
            </a:extLst>
          </p:cNvPr>
          <p:cNvPicPr>
            <a:picLocks noChangeAspect="1"/>
          </p:cNvPicPr>
          <p:nvPr/>
        </p:nvPicPr>
        <p:blipFill rotWithShape="1">
          <a:blip r:embed="rId2">
            <a:extLst>
              <a:ext uri="{28A0092B-C50C-407E-A947-70E740481C1C}">
                <a14:useLocalDpi xmlns:a14="http://schemas.microsoft.com/office/drawing/2010/main" val="0"/>
              </a:ext>
            </a:extLst>
          </a:blip>
          <a:srcRect l="5052" t="9136" r="13074" b="2272"/>
          <a:stretch/>
        </p:blipFill>
        <p:spPr bwMode="auto">
          <a:xfrm>
            <a:off x="554363" y="1223217"/>
            <a:ext cx="2682235" cy="25498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E6F75F16-F2D5-7B1F-A031-5819A121F1A5}"/>
              </a:ext>
            </a:extLst>
          </p:cNvPr>
          <p:cNvPicPr>
            <a:picLocks noChangeAspect="1"/>
          </p:cNvPicPr>
          <p:nvPr/>
        </p:nvPicPr>
        <p:blipFill rotWithShape="1">
          <a:blip r:embed="rId3">
            <a:extLst>
              <a:ext uri="{28A0092B-C50C-407E-A947-70E740481C1C}">
                <a14:useLocalDpi xmlns:a14="http://schemas.microsoft.com/office/drawing/2010/main" val="0"/>
              </a:ext>
            </a:extLst>
          </a:blip>
          <a:srcRect l="3180" t="9020" r="12778" b="3744"/>
          <a:stretch/>
        </p:blipFill>
        <p:spPr bwMode="auto">
          <a:xfrm>
            <a:off x="3230879" y="1280428"/>
            <a:ext cx="2726575" cy="2549859"/>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77E11D8-508E-B640-E95A-0E9A03115CA5}"/>
              </a:ext>
            </a:extLst>
          </p:cNvPr>
          <p:cNvPicPr>
            <a:picLocks noChangeAspect="1"/>
          </p:cNvPicPr>
          <p:nvPr/>
        </p:nvPicPr>
        <p:blipFill rotWithShape="1">
          <a:blip r:embed="rId4">
            <a:extLst>
              <a:ext uri="{28A0092B-C50C-407E-A947-70E740481C1C}">
                <a14:useLocalDpi xmlns:a14="http://schemas.microsoft.com/office/drawing/2010/main" val="0"/>
              </a:ext>
            </a:extLst>
          </a:blip>
          <a:srcRect l="5276" t="6552" r="13822" b="2496"/>
          <a:stretch/>
        </p:blipFill>
        <p:spPr bwMode="auto">
          <a:xfrm>
            <a:off x="5913114" y="1280428"/>
            <a:ext cx="2768344" cy="2405914"/>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AC7FC61-8074-6352-AFA2-E6BC8708BC4C}"/>
              </a:ext>
            </a:extLst>
          </p:cNvPr>
          <p:cNvPicPr>
            <a:picLocks noChangeAspect="1"/>
          </p:cNvPicPr>
          <p:nvPr/>
        </p:nvPicPr>
        <p:blipFill rotWithShape="1">
          <a:blip r:embed="rId5">
            <a:extLst>
              <a:ext uri="{28A0092B-C50C-407E-A947-70E740481C1C}">
                <a14:useLocalDpi xmlns:a14="http://schemas.microsoft.com/office/drawing/2010/main" val="0"/>
              </a:ext>
            </a:extLst>
          </a:blip>
          <a:srcRect l="3814" t="9665" r="12928" b="4534"/>
          <a:stretch/>
        </p:blipFill>
        <p:spPr bwMode="auto">
          <a:xfrm>
            <a:off x="8622532" y="1383244"/>
            <a:ext cx="3015105" cy="234422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FC1D9BE6-5E5D-2E54-8DA7-3D011AB20D94}"/>
              </a:ext>
            </a:extLst>
          </p:cNvPr>
          <p:cNvSpPr txBox="1"/>
          <p:nvPr/>
        </p:nvSpPr>
        <p:spPr>
          <a:xfrm>
            <a:off x="858981" y="4061480"/>
            <a:ext cx="10474037" cy="2308324"/>
          </a:xfrm>
          <a:prstGeom prst="rect">
            <a:avLst/>
          </a:prstGeom>
          <a:noFill/>
        </p:spPr>
        <p:txBody>
          <a:bodyPr wrap="square">
            <a:spAutoFit/>
          </a:bodyPr>
          <a:lstStyle/>
          <a:p>
            <a:r>
              <a:rPr lang="en-US" sz="2200" dirty="0">
                <a:effectLst/>
                <a:latin typeface="Cambria" panose="02040503050406030204" pitchFamily="18" charset="0"/>
                <a:ea typeface="Cambria" panose="02040503050406030204" pitchFamily="18" charset="0"/>
                <a:cs typeface="Mangal" panose="02040503050203030202" pitchFamily="18" charset="0"/>
              </a:rPr>
              <a:t>The simulation results imply as perovskite thickness varies,</a:t>
            </a:r>
          </a:p>
          <a:p>
            <a:r>
              <a:rPr lang="en-US" sz="2200" dirty="0">
                <a:effectLst/>
                <a:latin typeface="Cambria" panose="02040503050406030204" pitchFamily="18" charset="0"/>
                <a:ea typeface="Cambria" panose="02040503050406030204" pitchFamily="18" charset="0"/>
                <a:cs typeface="Mangal" panose="02040503050203030202" pitchFamily="18" charset="0"/>
              </a:rPr>
              <a:t> </a:t>
            </a:r>
          </a:p>
          <a:p>
            <a:r>
              <a:rPr lang="en-US" sz="2000" dirty="0">
                <a:effectLst/>
                <a:latin typeface="Cambria" panose="02040503050406030204" pitchFamily="18" charset="0"/>
                <a:ea typeface="Cambria" panose="02040503050406030204" pitchFamily="18" charset="0"/>
                <a:cs typeface="Mangal" panose="02040503050203030202" pitchFamily="18" charset="0"/>
              </a:rPr>
              <a:t>PCE increases and becomes maximum at 1.3 </a:t>
            </a:r>
            <a:r>
              <a:rPr lang="en-US" sz="2000" dirty="0" err="1">
                <a:effectLst/>
                <a:latin typeface="Cambria" panose="02040503050406030204" pitchFamily="18" charset="0"/>
                <a:ea typeface="Cambria" panose="02040503050406030204" pitchFamily="18" charset="0"/>
                <a:cs typeface="Mangal" panose="02040503050203030202" pitchFamily="18" charset="0"/>
              </a:rPr>
              <a:t>μm</a:t>
            </a:r>
            <a:r>
              <a:rPr lang="en-US" sz="2000" dirty="0">
                <a:effectLst/>
                <a:latin typeface="Cambria" panose="02040503050406030204" pitchFamily="18" charset="0"/>
                <a:ea typeface="Cambria" panose="02040503050406030204" pitchFamily="18" charset="0"/>
                <a:cs typeface="Mangal" panose="02040503050203030202" pitchFamily="18" charset="0"/>
              </a:rPr>
              <a:t> absorber (CH</a:t>
            </a:r>
            <a:r>
              <a:rPr lang="en-US" sz="2000" baseline="-25000" dirty="0">
                <a:effectLst/>
                <a:latin typeface="Cambria" panose="02040503050406030204" pitchFamily="18" charset="0"/>
                <a:ea typeface="Cambria" panose="02040503050406030204" pitchFamily="18" charset="0"/>
                <a:cs typeface="Mangal" panose="02040503050203030202" pitchFamily="18" charset="0"/>
              </a:rPr>
              <a:t>3</a:t>
            </a:r>
            <a:r>
              <a:rPr lang="en-US" sz="2000" dirty="0">
                <a:effectLst/>
                <a:latin typeface="Cambria" panose="02040503050406030204" pitchFamily="18" charset="0"/>
                <a:ea typeface="Cambria" panose="02040503050406030204" pitchFamily="18" charset="0"/>
                <a:cs typeface="Mangal" panose="02040503050203030202" pitchFamily="18" charset="0"/>
              </a:rPr>
              <a:t>NH</a:t>
            </a:r>
            <a:r>
              <a:rPr lang="en-US" sz="2000" baseline="-25000" dirty="0">
                <a:effectLst/>
                <a:latin typeface="Cambria" panose="02040503050406030204" pitchFamily="18" charset="0"/>
                <a:ea typeface="Cambria" panose="02040503050406030204" pitchFamily="18" charset="0"/>
                <a:cs typeface="Mangal" panose="02040503050203030202" pitchFamily="18" charset="0"/>
              </a:rPr>
              <a:t>3</a:t>
            </a:r>
            <a:r>
              <a:rPr lang="en-US" sz="2000" dirty="0">
                <a:effectLst/>
                <a:latin typeface="Cambria" panose="02040503050406030204" pitchFamily="18" charset="0"/>
                <a:ea typeface="Cambria" panose="02040503050406030204" pitchFamily="18" charset="0"/>
                <a:cs typeface="Mangal" panose="02040503050203030202" pitchFamily="18" charset="0"/>
              </a:rPr>
              <a:t>PbI</a:t>
            </a:r>
            <a:r>
              <a:rPr lang="en-US" sz="2000" baseline="-25000" dirty="0">
                <a:effectLst/>
                <a:latin typeface="Cambria" panose="02040503050406030204" pitchFamily="18" charset="0"/>
                <a:ea typeface="Cambria" panose="02040503050406030204" pitchFamily="18" charset="0"/>
                <a:cs typeface="Mangal" panose="02040503050203030202" pitchFamily="18" charset="0"/>
              </a:rPr>
              <a:t>3 </a:t>
            </a:r>
            <a:r>
              <a:rPr lang="en-US" sz="2000" dirty="0">
                <a:effectLst/>
                <a:latin typeface="Cambria" panose="02040503050406030204" pitchFamily="18" charset="0"/>
                <a:ea typeface="Cambria" panose="02040503050406030204" pitchFamily="18" charset="0"/>
                <a:cs typeface="Mangal" panose="02040503050203030202" pitchFamily="18" charset="0"/>
              </a:rPr>
              <a:t>) thickness. </a:t>
            </a:r>
          </a:p>
          <a:p>
            <a:r>
              <a:rPr lang="en-US" sz="2000" dirty="0">
                <a:effectLst/>
                <a:latin typeface="Cambria" panose="02040503050406030204" pitchFamily="18" charset="0"/>
                <a:ea typeface="Cambria" panose="02040503050406030204" pitchFamily="18" charset="0"/>
                <a:cs typeface="Mangal" panose="02040503050203030202" pitchFamily="18" charset="0"/>
              </a:rPr>
              <a:t>V</a:t>
            </a:r>
            <a:r>
              <a:rPr lang="en-US" sz="2000" baseline="-25000" dirty="0">
                <a:effectLst/>
                <a:latin typeface="Cambria" panose="02040503050406030204" pitchFamily="18" charset="0"/>
                <a:ea typeface="Cambria" panose="02040503050406030204" pitchFamily="18" charset="0"/>
                <a:cs typeface="Mangal" panose="02040503050203030202" pitchFamily="18" charset="0"/>
              </a:rPr>
              <a:t>OC</a:t>
            </a:r>
            <a:r>
              <a:rPr lang="en-US" sz="2000" dirty="0">
                <a:effectLst/>
                <a:latin typeface="Cambria" panose="02040503050406030204" pitchFamily="18" charset="0"/>
                <a:ea typeface="Cambria" panose="02040503050406030204" pitchFamily="18" charset="0"/>
                <a:cs typeface="Mangal" panose="02040503050203030202" pitchFamily="18" charset="0"/>
              </a:rPr>
              <a:t> goes up rapidly with the increasing thickness of the perovskite layer. </a:t>
            </a:r>
          </a:p>
          <a:p>
            <a:r>
              <a:rPr lang="en-US" sz="2000" dirty="0">
                <a:effectLst/>
                <a:latin typeface="Cambria" panose="02040503050406030204" pitchFamily="18" charset="0"/>
                <a:ea typeface="Cambria" panose="02040503050406030204" pitchFamily="18" charset="0"/>
                <a:cs typeface="Mangal" panose="02040503050203030202" pitchFamily="18" charset="0"/>
              </a:rPr>
              <a:t>J</a:t>
            </a:r>
            <a:r>
              <a:rPr lang="en-US" sz="2000" baseline="-25000" dirty="0">
                <a:effectLst/>
                <a:latin typeface="Cambria" panose="02040503050406030204" pitchFamily="18" charset="0"/>
                <a:ea typeface="Cambria" panose="02040503050406030204" pitchFamily="18" charset="0"/>
                <a:cs typeface="Mangal" panose="02040503050203030202" pitchFamily="18" charset="0"/>
              </a:rPr>
              <a:t>SC</a:t>
            </a:r>
            <a:r>
              <a:rPr lang="en-US" sz="2000" dirty="0">
                <a:effectLst/>
                <a:latin typeface="Cambria" panose="02040503050406030204" pitchFamily="18" charset="0"/>
                <a:ea typeface="Cambria" panose="02040503050406030204" pitchFamily="18" charset="0"/>
                <a:cs typeface="Mangal" panose="02040503050203030202" pitchFamily="18" charset="0"/>
              </a:rPr>
              <a:t> increases on increasing thickness of CH</a:t>
            </a:r>
            <a:r>
              <a:rPr lang="en-US" sz="2000" baseline="-25000" dirty="0">
                <a:effectLst/>
                <a:latin typeface="Cambria" panose="02040503050406030204" pitchFamily="18" charset="0"/>
                <a:ea typeface="Cambria" panose="02040503050406030204" pitchFamily="18" charset="0"/>
                <a:cs typeface="Mangal" panose="02040503050203030202" pitchFamily="18" charset="0"/>
              </a:rPr>
              <a:t>3</a:t>
            </a:r>
            <a:r>
              <a:rPr lang="en-US" sz="2000" dirty="0">
                <a:effectLst/>
                <a:latin typeface="Cambria" panose="02040503050406030204" pitchFamily="18" charset="0"/>
                <a:ea typeface="Cambria" panose="02040503050406030204" pitchFamily="18" charset="0"/>
                <a:cs typeface="Mangal" panose="02040503050203030202" pitchFamily="18" charset="0"/>
              </a:rPr>
              <a:t>NH</a:t>
            </a:r>
            <a:r>
              <a:rPr lang="en-US" sz="2000" baseline="-25000" dirty="0">
                <a:effectLst/>
                <a:latin typeface="Cambria" panose="02040503050406030204" pitchFamily="18" charset="0"/>
                <a:ea typeface="Cambria" panose="02040503050406030204" pitchFamily="18" charset="0"/>
                <a:cs typeface="Mangal" panose="02040503050203030202" pitchFamily="18" charset="0"/>
              </a:rPr>
              <a:t>3</a:t>
            </a:r>
            <a:r>
              <a:rPr lang="en-US" sz="2000" dirty="0">
                <a:effectLst/>
                <a:latin typeface="Cambria" panose="02040503050406030204" pitchFamily="18" charset="0"/>
                <a:ea typeface="Cambria" panose="02040503050406030204" pitchFamily="18" charset="0"/>
                <a:cs typeface="Mangal" panose="02040503050203030202" pitchFamily="18" charset="0"/>
              </a:rPr>
              <a:t>PbI</a:t>
            </a:r>
            <a:r>
              <a:rPr lang="en-US" sz="2000" baseline="-25000" dirty="0">
                <a:effectLst/>
                <a:latin typeface="Cambria" panose="02040503050406030204" pitchFamily="18" charset="0"/>
                <a:ea typeface="Cambria" panose="02040503050406030204" pitchFamily="18" charset="0"/>
                <a:cs typeface="Mangal" panose="02040503050203030202" pitchFamily="18" charset="0"/>
              </a:rPr>
              <a:t>3</a:t>
            </a:r>
            <a:r>
              <a:rPr lang="en-US" sz="2000" dirty="0">
                <a:effectLst/>
                <a:latin typeface="Cambria" panose="02040503050406030204" pitchFamily="18" charset="0"/>
                <a:ea typeface="Cambria" panose="02040503050406030204" pitchFamily="18" charset="0"/>
                <a:cs typeface="Mangal" panose="02040503050203030202" pitchFamily="18" charset="0"/>
              </a:rPr>
              <a:t> absorber.</a:t>
            </a:r>
          </a:p>
          <a:p>
            <a:r>
              <a:rPr lang="en-US" sz="2000" dirty="0">
                <a:effectLst/>
                <a:latin typeface="Cambria" panose="02040503050406030204" pitchFamily="18" charset="0"/>
                <a:ea typeface="Cambria" panose="02040503050406030204" pitchFamily="18" charset="0"/>
                <a:cs typeface="Mangal" panose="02040503050203030202" pitchFamily="18" charset="0"/>
              </a:rPr>
              <a:t>fill factor (FF) decreases when the thickness of an active layer increases due to an increase in series resistance.</a:t>
            </a:r>
            <a:endParaRPr lang="en-US" sz="2000" dirty="0">
              <a:latin typeface="Cambria" panose="02040503050406030204" pitchFamily="18" charset="0"/>
              <a:ea typeface="Cambria" panose="02040503050406030204" pitchFamily="18" charset="0"/>
              <a:cs typeface="Mangal" panose="02040503050203030202" pitchFamily="18" charset="0"/>
            </a:endParaRPr>
          </a:p>
        </p:txBody>
      </p:sp>
      <p:sp>
        <p:nvSpPr>
          <p:cNvPr id="7" name="Slide Number Placeholder 4">
            <a:extLst>
              <a:ext uri="{FF2B5EF4-FFF2-40B4-BE49-F238E27FC236}">
                <a16:creationId xmlns:a16="http://schemas.microsoft.com/office/drawing/2014/main" id="{DB7AE3A0-43DA-2A62-0956-244B711D64B0}"/>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15</a:t>
            </a:fld>
            <a:endParaRPr lang="en-IN" dirty="0"/>
          </a:p>
        </p:txBody>
      </p:sp>
    </p:spTree>
    <p:extLst>
      <p:ext uri="{BB962C8B-B14F-4D97-AF65-F5344CB8AC3E}">
        <p14:creationId xmlns:p14="http://schemas.microsoft.com/office/powerpoint/2010/main" val="200742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041B2FB-D0F2-509E-EAC2-0B8FDE51B56F}"/>
              </a:ext>
            </a:extLst>
          </p:cNvPr>
          <p:cNvPicPr>
            <a:picLocks noChangeAspect="1"/>
          </p:cNvPicPr>
          <p:nvPr/>
        </p:nvPicPr>
        <p:blipFill rotWithShape="1">
          <a:blip r:embed="rId2">
            <a:extLst>
              <a:ext uri="{28A0092B-C50C-407E-A947-70E740481C1C}">
                <a14:useLocalDpi xmlns:a14="http://schemas.microsoft.com/office/drawing/2010/main" val="0"/>
              </a:ext>
            </a:extLst>
          </a:blip>
          <a:srcRect l="7655" t="9685" r="12679" b="3142"/>
          <a:stretch/>
        </p:blipFill>
        <p:spPr bwMode="auto">
          <a:xfrm>
            <a:off x="690303" y="863253"/>
            <a:ext cx="2720340" cy="2674620"/>
          </a:xfrm>
          <a:prstGeom prst="rect">
            <a:avLst/>
          </a:prstGeom>
          <a:noFill/>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52316E83-1B9D-6AED-1DD7-EC1BA39E6AC0}"/>
              </a:ext>
            </a:extLst>
          </p:cNvPr>
          <p:cNvPicPr>
            <a:picLocks noChangeAspect="1"/>
          </p:cNvPicPr>
          <p:nvPr/>
        </p:nvPicPr>
        <p:blipFill rotWithShape="1">
          <a:blip r:embed="rId3">
            <a:extLst>
              <a:ext uri="{28A0092B-C50C-407E-A947-70E740481C1C}">
                <a14:useLocalDpi xmlns:a14="http://schemas.microsoft.com/office/drawing/2010/main" val="0"/>
              </a:ext>
            </a:extLst>
          </a:blip>
          <a:srcRect l="5492" t="10568" r="12129" b="4639"/>
          <a:stretch/>
        </p:blipFill>
        <p:spPr bwMode="auto">
          <a:xfrm>
            <a:off x="3387783" y="836007"/>
            <a:ext cx="2743200" cy="2506980"/>
          </a:xfrm>
          <a:prstGeom prst="rect">
            <a:avLst/>
          </a:prstGeom>
          <a:noFill/>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B8465B58-8F05-87BB-33F8-8763C192D3E7}"/>
              </a:ext>
            </a:extLst>
          </p:cNvPr>
          <p:cNvPicPr>
            <a:picLocks noChangeAspect="1"/>
          </p:cNvPicPr>
          <p:nvPr/>
        </p:nvPicPr>
        <p:blipFill rotWithShape="1">
          <a:blip r:embed="rId4">
            <a:extLst>
              <a:ext uri="{28A0092B-C50C-407E-A947-70E740481C1C}">
                <a14:useLocalDpi xmlns:a14="http://schemas.microsoft.com/office/drawing/2010/main" val="0"/>
              </a:ext>
            </a:extLst>
          </a:blip>
          <a:srcRect l="8796" t="10249" r="11111" b="4709"/>
          <a:stretch/>
        </p:blipFill>
        <p:spPr bwMode="auto">
          <a:xfrm>
            <a:off x="6130983" y="922020"/>
            <a:ext cx="2636520" cy="2529840"/>
          </a:xfrm>
          <a:prstGeom prst="rect">
            <a:avLst/>
          </a:prstGeom>
          <a:noFill/>
          <a:ln>
            <a:noFill/>
          </a:ln>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id="{48D076CD-5C6A-C854-E563-125F03735666}"/>
              </a:ext>
            </a:extLst>
          </p:cNvPr>
          <p:cNvPicPr>
            <a:picLocks noChangeAspect="1"/>
          </p:cNvPicPr>
          <p:nvPr/>
        </p:nvPicPr>
        <p:blipFill rotWithShape="1">
          <a:blip r:embed="rId5">
            <a:extLst>
              <a:ext uri="{28A0092B-C50C-407E-A947-70E740481C1C}">
                <a14:useLocalDpi xmlns:a14="http://schemas.microsoft.com/office/drawing/2010/main" val="0"/>
              </a:ext>
            </a:extLst>
          </a:blip>
          <a:srcRect l="8065" t="8732" r="11981" b="4788"/>
          <a:stretch/>
        </p:blipFill>
        <p:spPr bwMode="auto">
          <a:xfrm>
            <a:off x="8668443" y="924213"/>
            <a:ext cx="2819400" cy="2613660"/>
          </a:xfrm>
          <a:prstGeom prst="rect">
            <a:avLst/>
          </a:prstGeom>
          <a:noFill/>
          <a:ln>
            <a:noFill/>
          </a:ln>
          <a:extLst>
            <a:ext uri="{53640926-AAD7-44D8-BBD7-CCE9431645EC}">
              <a14:shadowObscured xmlns:a14="http://schemas.microsoft.com/office/drawing/2010/main"/>
            </a:ext>
          </a:extLst>
        </p:spPr>
      </p:pic>
      <p:sp>
        <p:nvSpPr>
          <p:cNvPr id="32" name="TextBox 31">
            <a:extLst>
              <a:ext uri="{FF2B5EF4-FFF2-40B4-BE49-F238E27FC236}">
                <a16:creationId xmlns:a16="http://schemas.microsoft.com/office/drawing/2014/main" id="{420EDF14-7109-1443-366C-808F8F6F9860}"/>
              </a:ext>
            </a:extLst>
          </p:cNvPr>
          <p:cNvSpPr txBox="1"/>
          <p:nvPr/>
        </p:nvSpPr>
        <p:spPr>
          <a:xfrm>
            <a:off x="1620981" y="3864491"/>
            <a:ext cx="8950037" cy="400110"/>
          </a:xfrm>
          <a:prstGeom prst="rect">
            <a:avLst/>
          </a:prstGeom>
          <a:noFill/>
        </p:spPr>
        <p:txBody>
          <a:bodyPr wrap="square">
            <a:spAutoFit/>
          </a:bodyPr>
          <a:lstStyle/>
          <a:p>
            <a:pPr algn="just"/>
            <a:endParaRPr lang="en-IN" sz="20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12A70CF2-4DA8-25EA-A1F5-11D39D876EEC}"/>
              </a:ext>
            </a:extLst>
          </p:cNvPr>
          <p:cNvSpPr txBox="1"/>
          <p:nvPr/>
        </p:nvSpPr>
        <p:spPr>
          <a:xfrm>
            <a:off x="849744" y="3701965"/>
            <a:ext cx="10908147" cy="2893100"/>
          </a:xfrm>
          <a:prstGeom prst="rect">
            <a:avLst/>
          </a:prstGeom>
          <a:noFill/>
        </p:spPr>
        <p:txBody>
          <a:bodyPr wrap="square">
            <a:spAutoFit/>
          </a:bodyPr>
          <a:lstStyle/>
          <a:p>
            <a:pPr algn="just"/>
            <a:r>
              <a:rPr lang="en-US" sz="2200" dirty="0">
                <a:effectLst/>
                <a:latin typeface="Cambria" panose="02040503050406030204" pitchFamily="18" charset="0"/>
                <a:ea typeface="Cambria" panose="02040503050406030204" pitchFamily="18" charset="0"/>
                <a:cs typeface="Mangal" panose="02040503050203030202" pitchFamily="18" charset="0"/>
              </a:rPr>
              <a:t>The simulation results imply as perovskite bandgap varies, </a:t>
            </a:r>
          </a:p>
          <a:p>
            <a:pPr algn="just"/>
            <a:r>
              <a:rPr lang="en-US" sz="2200" dirty="0">
                <a:effectLst/>
                <a:latin typeface="Cambria" panose="02040503050406030204" pitchFamily="18" charset="0"/>
                <a:ea typeface="Cambria" panose="02040503050406030204" pitchFamily="18" charset="0"/>
                <a:cs typeface="Mangal" panose="02040503050203030202" pitchFamily="18" charset="0"/>
              </a:rPr>
              <a:t> </a:t>
            </a:r>
          </a:p>
          <a:p>
            <a:pPr algn="just"/>
            <a:r>
              <a:rPr lang="en-US" sz="2000" dirty="0">
                <a:effectLst/>
                <a:latin typeface="Cambria" panose="02040503050406030204" pitchFamily="18" charset="0"/>
                <a:ea typeface="Cambria" panose="02040503050406030204" pitchFamily="18" charset="0"/>
                <a:cs typeface="Mangal" panose="02040503050203030202" pitchFamily="18" charset="0"/>
              </a:rPr>
              <a:t>PCE decreases as the bandgap increases increasing the bandgap lowers the number of photons that are absorbed while raising the energy .</a:t>
            </a:r>
          </a:p>
          <a:p>
            <a:pPr algn="just"/>
            <a:r>
              <a:rPr lang="en-US" sz="2000" dirty="0">
                <a:effectLst/>
                <a:latin typeface="Cambria" panose="02040503050406030204" pitchFamily="18" charset="0"/>
                <a:ea typeface="Cambria" panose="02040503050406030204" pitchFamily="18" charset="0"/>
                <a:cs typeface="Mangal" panose="02040503050203030202" pitchFamily="18" charset="0"/>
              </a:rPr>
              <a:t>V</a:t>
            </a:r>
            <a:r>
              <a:rPr lang="en-US" sz="2000" baseline="-25000" dirty="0">
                <a:effectLst/>
                <a:latin typeface="Cambria" panose="02040503050406030204" pitchFamily="18" charset="0"/>
                <a:ea typeface="Cambria" panose="02040503050406030204" pitchFamily="18" charset="0"/>
                <a:cs typeface="Mangal" panose="02040503050203030202" pitchFamily="18" charset="0"/>
              </a:rPr>
              <a:t>OC</a:t>
            </a:r>
            <a:r>
              <a:rPr lang="en-US" sz="2000" dirty="0">
                <a:effectLst/>
                <a:latin typeface="Cambria" panose="02040503050406030204" pitchFamily="18" charset="0"/>
                <a:ea typeface="Cambria" panose="02040503050406030204" pitchFamily="18" charset="0"/>
                <a:cs typeface="Mangal" panose="02040503050203030202" pitchFamily="18" charset="0"/>
              </a:rPr>
              <a:t> has an ideal value when the bandgap is between 1.5–1.7 eV and later on, as the material's bandgap is increased, it somewhat reduces.</a:t>
            </a:r>
          </a:p>
          <a:p>
            <a:pPr algn="just"/>
            <a:r>
              <a:rPr lang="en-US" sz="2000" dirty="0">
                <a:effectLst/>
                <a:latin typeface="Cambria" panose="02040503050406030204" pitchFamily="18" charset="0"/>
                <a:ea typeface="Cambria" panose="02040503050406030204" pitchFamily="18" charset="0"/>
                <a:cs typeface="Mangal" panose="02040503050203030202" pitchFamily="18" charset="0"/>
              </a:rPr>
              <a:t>JSC steadily decreases as the bandgap increases, the higher energy photons' absorption decreases.</a:t>
            </a:r>
          </a:p>
          <a:p>
            <a:pPr algn="just"/>
            <a:r>
              <a:rPr lang="en-US" sz="2000" dirty="0">
                <a:effectLst/>
                <a:latin typeface="Cambria" panose="02040503050406030204" pitchFamily="18" charset="0"/>
                <a:ea typeface="Cambria" panose="02040503050406030204" pitchFamily="18" charset="0"/>
                <a:cs typeface="Mangal" panose="02040503050203030202" pitchFamily="18" charset="0"/>
              </a:rPr>
              <a:t>The FF increases on increasing band gap to 1.95 eV</a:t>
            </a:r>
            <a:endParaRPr lang="en-IN" sz="2000" dirty="0">
              <a:effectLst/>
              <a:latin typeface="Cambria" panose="02040503050406030204" pitchFamily="18" charset="0"/>
              <a:ea typeface="Cambria" panose="02040503050406030204" pitchFamily="18" charset="0"/>
              <a:cs typeface="Mangal" panose="02040503050203030202" pitchFamily="18" charset="0"/>
            </a:endParaRPr>
          </a:p>
          <a:p>
            <a:endParaRPr lang="en-IN" dirty="0"/>
          </a:p>
        </p:txBody>
      </p:sp>
      <p:sp>
        <p:nvSpPr>
          <p:cNvPr id="2" name="Slide Number Placeholder 4">
            <a:extLst>
              <a:ext uri="{FF2B5EF4-FFF2-40B4-BE49-F238E27FC236}">
                <a16:creationId xmlns:a16="http://schemas.microsoft.com/office/drawing/2014/main" id="{1BDAC6CB-BD38-1927-26C9-0585CE9813DC}"/>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16</a:t>
            </a:fld>
            <a:endParaRPr lang="en-IN" dirty="0"/>
          </a:p>
        </p:txBody>
      </p:sp>
    </p:spTree>
    <p:extLst>
      <p:ext uri="{BB962C8B-B14F-4D97-AF65-F5344CB8AC3E}">
        <p14:creationId xmlns:p14="http://schemas.microsoft.com/office/powerpoint/2010/main" val="1291536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0D412-C44C-D540-AC82-B371E3B91049}"/>
              </a:ext>
            </a:extLst>
          </p:cNvPr>
          <p:cNvPicPr>
            <a:picLocks noChangeAspect="1"/>
          </p:cNvPicPr>
          <p:nvPr/>
        </p:nvPicPr>
        <p:blipFill rotWithShape="1">
          <a:blip r:embed="rId2">
            <a:extLst>
              <a:ext uri="{28A0092B-C50C-407E-A947-70E740481C1C}">
                <a14:useLocalDpi xmlns:a14="http://schemas.microsoft.com/office/drawing/2010/main" val="0"/>
              </a:ext>
            </a:extLst>
          </a:blip>
          <a:srcRect l="8893" t="9687" r="13015"/>
          <a:stretch/>
        </p:blipFill>
        <p:spPr bwMode="auto">
          <a:xfrm>
            <a:off x="454660" y="541599"/>
            <a:ext cx="2724726" cy="2377440"/>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4AB7B178-7580-0A02-FAF0-B58C168519A6}"/>
              </a:ext>
            </a:extLst>
          </p:cNvPr>
          <p:cNvPicPr>
            <a:picLocks noChangeAspect="1"/>
          </p:cNvPicPr>
          <p:nvPr/>
        </p:nvPicPr>
        <p:blipFill rotWithShape="1">
          <a:blip r:embed="rId3">
            <a:extLst>
              <a:ext uri="{28A0092B-C50C-407E-A947-70E740481C1C}">
                <a14:useLocalDpi xmlns:a14="http://schemas.microsoft.com/office/drawing/2010/main" val="0"/>
              </a:ext>
            </a:extLst>
          </a:blip>
          <a:srcRect l="4144" t="7133" r="12707" b="2808"/>
          <a:stretch/>
        </p:blipFill>
        <p:spPr bwMode="auto">
          <a:xfrm>
            <a:off x="3098335" y="541599"/>
            <a:ext cx="2938092" cy="2264986"/>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56BA2D9-576A-7E04-295B-62DD1C9DBE8F}"/>
              </a:ext>
            </a:extLst>
          </p:cNvPr>
          <p:cNvPicPr>
            <a:picLocks noChangeAspect="1"/>
          </p:cNvPicPr>
          <p:nvPr/>
        </p:nvPicPr>
        <p:blipFill rotWithShape="1">
          <a:blip r:embed="rId4">
            <a:extLst>
              <a:ext uri="{28A0092B-C50C-407E-A947-70E740481C1C}">
                <a14:useLocalDpi xmlns:a14="http://schemas.microsoft.com/office/drawing/2010/main" val="0"/>
              </a:ext>
            </a:extLst>
          </a:blip>
          <a:srcRect l="6154" t="9451" r="11868" b="2336"/>
          <a:stretch/>
        </p:blipFill>
        <p:spPr bwMode="auto">
          <a:xfrm>
            <a:off x="5985162" y="532913"/>
            <a:ext cx="2946402" cy="2282358"/>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37119C0-B7CD-9828-B60B-5BCF53EAD54C}"/>
              </a:ext>
            </a:extLst>
          </p:cNvPr>
          <p:cNvPicPr>
            <a:picLocks noChangeAspect="1"/>
          </p:cNvPicPr>
          <p:nvPr/>
        </p:nvPicPr>
        <p:blipFill rotWithShape="1">
          <a:blip r:embed="rId5">
            <a:extLst>
              <a:ext uri="{28A0092B-C50C-407E-A947-70E740481C1C}">
                <a14:useLocalDpi xmlns:a14="http://schemas.microsoft.com/office/drawing/2010/main" val="0"/>
              </a:ext>
            </a:extLst>
          </a:blip>
          <a:srcRect l="6250" t="7395" r="12784" b="3320"/>
          <a:stretch/>
        </p:blipFill>
        <p:spPr bwMode="auto">
          <a:xfrm>
            <a:off x="8812415" y="432955"/>
            <a:ext cx="2621280" cy="2317403"/>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0520BF3C-1A55-E0FA-323B-EED8DED080BB}"/>
              </a:ext>
            </a:extLst>
          </p:cNvPr>
          <p:cNvSpPr txBox="1"/>
          <p:nvPr/>
        </p:nvSpPr>
        <p:spPr>
          <a:xfrm>
            <a:off x="586509" y="4013768"/>
            <a:ext cx="11018981" cy="1631216"/>
          </a:xfrm>
          <a:prstGeom prst="rect">
            <a:avLst/>
          </a:prstGeom>
          <a:noFill/>
        </p:spPr>
        <p:txBody>
          <a:bodyPr wrap="square">
            <a:spAutoFit/>
          </a:bodyPr>
          <a:lstStyle/>
          <a:p>
            <a:r>
              <a:rPr lang="en-IN" sz="2000" dirty="0">
                <a:effectLst/>
                <a:latin typeface="Cambria" panose="02040503050406030204" pitchFamily="18" charset="0"/>
                <a:ea typeface="Cambria" panose="02040503050406030204" pitchFamily="18" charset="0"/>
                <a:cs typeface="Times New Roman" panose="02020603050405020304" pitchFamily="18" charset="0"/>
              </a:rPr>
              <a:t>The gained PCE of the photovoltaic cell at 1 × 10</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13</a:t>
            </a:r>
            <a:r>
              <a:rPr lang="en-IN" sz="2000" dirty="0">
                <a:effectLst/>
                <a:latin typeface="Cambria" panose="02040503050406030204" pitchFamily="18" charset="0"/>
                <a:ea typeface="Cambria" panose="02040503050406030204" pitchFamily="18" charset="0"/>
                <a:cs typeface="Times New Roman" panose="02020603050405020304" pitchFamily="18" charset="0"/>
              </a:rPr>
              <a:t> cm</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−3</a:t>
            </a:r>
            <a:r>
              <a:rPr lang="en-IN" sz="2000" dirty="0">
                <a:effectLst/>
                <a:latin typeface="Cambria" panose="02040503050406030204" pitchFamily="18" charset="0"/>
                <a:ea typeface="Cambria" panose="02040503050406030204" pitchFamily="18" charset="0"/>
                <a:cs typeface="Times New Roman" panose="02020603050405020304" pitchFamily="18" charset="0"/>
              </a:rPr>
              <a:t> is 26.788% and 29.73% at 1 × 10</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22</a:t>
            </a:r>
            <a:r>
              <a:rPr lang="en-IN" sz="2000" dirty="0">
                <a:effectLst/>
                <a:latin typeface="Cambria" panose="02040503050406030204" pitchFamily="18" charset="0"/>
                <a:ea typeface="Cambria" panose="02040503050406030204" pitchFamily="18" charset="0"/>
                <a:cs typeface="Times New Roman" panose="02020603050405020304" pitchFamily="18" charset="0"/>
              </a:rPr>
              <a:t> cm</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−3</a:t>
            </a:r>
            <a:r>
              <a:rPr lang="en-IN" sz="2000" dirty="0">
                <a:effectLst/>
                <a:latin typeface="Cambria" panose="02040503050406030204" pitchFamily="18" charset="0"/>
                <a:ea typeface="Cambria" panose="02040503050406030204" pitchFamily="18" charset="0"/>
                <a:cs typeface="Times New Roman" panose="02020603050405020304" pitchFamily="18" charset="0"/>
              </a:rPr>
              <a:t> after that on increasing doping concentration.</a:t>
            </a:r>
          </a:p>
          <a:p>
            <a:r>
              <a:rPr lang="en-IN" sz="2000" dirty="0">
                <a:latin typeface="Cambria" panose="02040503050406030204" pitchFamily="18" charset="0"/>
                <a:ea typeface="Cambria" panose="02040503050406030204" pitchFamily="18" charset="0"/>
                <a:cs typeface="Times New Roman" panose="02020603050405020304" pitchFamily="18" charset="0"/>
              </a:rPr>
              <a:t>The</a:t>
            </a:r>
            <a:r>
              <a:rPr lang="en-IN" sz="2000" dirty="0">
                <a:effectLst/>
                <a:latin typeface="Cambria" panose="02040503050406030204" pitchFamily="18" charset="0"/>
                <a:ea typeface="Cambria" panose="02040503050406030204" pitchFamily="18" charset="0"/>
                <a:cs typeface="Times New Roman" panose="02020603050405020304" pitchFamily="18" charset="0"/>
              </a:rPr>
              <a:t> maximum V</a:t>
            </a:r>
            <a:r>
              <a:rPr lang="en-IN" sz="2000" baseline="-25000" dirty="0">
                <a:effectLst/>
                <a:latin typeface="Cambria" panose="02040503050406030204" pitchFamily="18" charset="0"/>
                <a:ea typeface="Cambria" panose="02040503050406030204" pitchFamily="18" charset="0"/>
                <a:cs typeface="Times New Roman" panose="02020603050405020304" pitchFamily="18" charset="0"/>
              </a:rPr>
              <a:t>OC </a:t>
            </a:r>
            <a:r>
              <a:rPr lang="en-IN" sz="2000" dirty="0">
                <a:effectLst/>
                <a:latin typeface="Cambria" panose="02040503050406030204" pitchFamily="18" charset="0"/>
                <a:ea typeface="Cambria" panose="02040503050406030204" pitchFamily="18" charset="0"/>
                <a:cs typeface="Times New Roman" panose="02020603050405020304" pitchFamily="18" charset="0"/>
              </a:rPr>
              <a:t>is obtained as 1.5907 V at 1 × 10</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22</a:t>
            </a:r>
            <a:r>
              <a:rPr lang="en-IN" sz="2000" dirty="0">
                <a:effectLst/>
                <a:latin typeface="Cambria" panose="02040503050406030204" pitchFamily="18" charset="0"/>
                <a:ea typeface="Cambria" panose="02040503050406030204" pitchFamily="18" charset="0"/>
                <a:cs typeface="Times New Roman" panose="02020603050405020304" pitchFamily="18" charset="0"/>
              </a:rPr>
              <a:t> cm</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−3</a:t>
            </a:r>
            <a:r>
              <a:rPr lang="en-IN" sz="2000" dirty="0">
                <a:effectLst/>
                <a:latin typeface="Cambria" panose="02040503050406030204" pitchFamily="18" charset="0"/>
                <a:ea typeface="Cambria" panose="02040503050406030204" pitchFamily="18" charset="0"/>
                <a:cs typeface="Times New Roman" panose="02020603050405020304" pitchFamily="18" charset="0"/>
              </a:rPr>
              <a:t>.</a:t>
            </a:r>
          </a:p>
          <a:p>
            <a:r>
              <a:rPr lang="en-IN" sz="2000" dirty="0">
                <a:effectLst/>
                <a:latin typeface="Cambria" panose="02040503050406030204" pitchFamily="18" charset="0"/>
                <a:ea typeface="Cambria" panose="02040503050406030204" pitchFamily="18" charset="0"/>
                <a:cs typeface="Times New Roman" panose="02020603050405020304" pitchFamily="18" charset="0"/>
              </a:rPr>
              <a:t>J</a:t>
            </a:r>
            <a:r>
              <a:rPr lang="en-IN" sz="2000" baseline="-25000" dirty="0">
                <a:effectLst/>
                <a:latin typeface="Cambria" panose="02040503050406030204" pitchFamily="18" charset="0"/>
                <a:ea typeface="Cambria" panose="02040503050406030204" pitchFamily="18" charset="0"/>
                <a:cs typeface="Times New Roman" panose="02020603050405020304" pitchFamily="18" charset="0"/>
              </a:rPr>
              <a:t>SC</a:t>
            </a:r>
            <a:r>
              <a:rPr lang="en-IN" sz="2000" dirty="0">
                <a:effectLst/>
                <a:latin typeface="Cambria" panose="02040503050406030204" pitchFamily="18" charset="0"/>
                <a:ea typeface="Cambria" panose="02040503050406030204" pitchFamily="18" charset="0"/>
                <a:cs typeface="Times New Roman" panose="02020603050405020304" pitchFamily="18" charset="0"/>
              </a:rPr>
              <a:t> is found to be 23.795 mA cm</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−2</a:t>
            </a:r>
            <a:r>
              <a:rPr lang="en-IN" sz="2000" dirty="0">
                <a:effectLst/>
                <a:latin typeface="Cambria" panose="02040503050406030204" pitchFamily="18" charset="0"/>
                <a:ea typeface="Cambria" panose="02040503050406030204" pitchFamily="18" charset="0"/>
                <a:cs typeface="Times New Roman" panose="02020603050405020304" pitchFamily="18" charset="0"/>
              </a:rPr>
              <a:t> at 1 × 10</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13</a:t>
            </a:r>
            <a:r>
              <a:rPr lang="en-IN" sz="2000" dirty="0">
                <a:effectLst/>
                <a:latin typeface="Cambria" panose="02040503050406030204" pitchFamily="18" charset="0"/>
                <a:ea typeface="Cambria" panose="02040503050406030204" pitchFamily="18" charset="0"/>
                <a:cs typeface="Times New Roman" panose="02020603050405020304" pitchFamily="18" charset="0"/>
              </a:rPr>
              <a:t> cm</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−3</a:t>
            </a:r>
            <a:r>
              <a:rPr lang="en-IN" sz="2000" dirty="0">
                <a:effectLst/>
                <a:latin typeface="Cambria" panose="02040503050406030204" pitchFamily="18" charset="0"/>
                <a:ea typeface="Cambria" panose="02040503050406030204" pitchFamily="18" charset="0"/>
                <a:cs typeface="Times New Roman" panose="02020603050405020304" pitchFamily="18" charset="0"/>
              </a:rPr>
              <a:t> and decreases to 20.22 mA cm</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−2</a:t>
            </a:r>
            <a:r>
              <a:rPr lang="en-IN" sz="2000" dirty="0">
                <a:effectLst/>
                <a:latin typeface="Cambria" panose="02040503050406030204" pitchFamily="18" charset="0"/>
                <a:ea typeface="Cambria" panose="02040503050406030204" pitchFamily="18" charset="0"/>
                <a:cs typeface="Times New Roman" panose="02020603050405020304" pitchFamily="18" charset="0"/>
              </a:rPr>
              <a:t> at 1 × 10</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22</a:t>
            </a:r>
            <a:r>
              <a:rPr lang="en-IN" sz="2000" dirty="0">
                <a:effectLst/>
                <a:latin typeface="Cambria" panose="02040503050406030204" pitchFamily="18" charset="0"/>
                <a:ea typeface="Cambria" panose="02040503050406030204" pitchFamily="18" charset="0"/>
                <a:cs typeface="Times New Roman" panose="02020603050405020304" pitchFamily="18" charset="0"/>
              </a:rPr>
              <a:t> cm</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−3</a:t>
            </a:r>
            <a:r>
              <a:rPr lang="en-IN" sz="2000" dirty="0">
                <a:effectLst/>
                <a:latin typeface="Cambria" panose="02040503050406030204" pitchFamily="18" charset="0"/>
                <a:ea typeface="Cambria" panose="02040503050406030204" pitchFamily="18" charset="0"/>
                <a:cs typeface="Times New Roman" panose="02020603050405020304" pitchFamily="18" charset="0"/>
              </a:rPr>
              <a:t>.</a:t>
            </a:r>
          </a:p>
          <a:p>
            <a:r>
              <a:rPr lang="en-IN" sz="2000" dirty="0">
                <a:effectLst/>
                <a:latin typeface="Cambria" panose="02040503050406030204" pitchFamily="18" charset="0"/>
                <a:ea typeface="Cambria" panose="02040503050406030204" pitchFamily="18" charset="0"/>
                <a:cs typeface="Times New Roman" panose="02020603050405020304" pitchFamily="18" charset="0"/>
              </a:rPr>
              <a:t>FF is constant up to 1 × 10</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15</a:t>
            </a:r>
            <a:r>
              <a:rPr lang="en-IN" sz="2000" dirty="0">
                <a:effectLst/>
                <a:latin typeface="Cambria" panose="02040503050406030204" pitchFamily="18" charset="0"/>
                <a:ea typeface="Cambria" panose="02040503050406030204" pitchFamily="18" charset="0"/>
                <a:cs typeface="Times New Roman" panose="02020603050405020304" pitchFamily="18" charset="0"/>
              </a:rPr>
              <a:t> cm</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−3</a:t>
            </a:r>
            <a:r>
              <a:rPr lang="en-IN" sz="2000" dirty="0">
                <a:effectLst/>
                <a:latin typeface="Cambria" panose="02040503050406030204" pitchFamily="18" charset="0"/>
                <a:ea typeface="Cambria" panose="02040503050406030204" pitchFamily="18" charset="0"/>
                <a:cs typeface="Times New Roman" panose="02020603050405020304" pitchFamily="18" charset="0"/>
              </a:rPr>
              <a:t> and after that abruptly rises up to 1 × 10</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21</a:t>
            </a:r>
            <a:r>
              <a:rPr lang="en-IN" sz="2000" dirty="0">
                <a:effectLst/>
                <a:latin typeface="Cambria" panose="02040503050406030204" pitchFamily="18" charset="0"/>
                <a:ea typeface="Cambria" panose="02040503050406030204" pitchFamily="18" charset="0"/>
                <a:cs typeface="Times New Roman" panose="02020603050405020304" pitchFamily="18" charset="0"/>
              </a:rPr>
              <a:t> cm</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−3</a:t>
            </a:r>
            <a:endParaRPr lang="en-IN" sz="20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2E574EE4-7DBA-5484-B243-85ED5C799BE4}"/>
              </a:ext>
            </a:extLst>
          </p:cNvPr>
          <p:cNvSpPr txBox="1"/>
          <p:nvPr/>
        </p:nvSpPr>
        <p:spPr>
          <a:xfrm>
            <a:off x="586509" y="3372153"/>
            <a:ext cx="10510980" cy="430887"/>
          </a:xfrm>
          <a:prstGeom prst="rect">
            <a:avLst/>
          </a:prstGeom>
          <a:noFill/>
        </p:spPr>
        <p:txBody>
          <a:bodyPr wrap="square">
            <a:spAutoFit/>
          </a:bodyPr>
          <a:lstStyle/>
          <a:p>
            <a:r>
              <a:rPr lang="en-IN" sz="2200" dirty="0">
                <a:latin typeface="Cambria" panose="02040503050406030204" pitchFamily="18" charset="0"/>
                <a:ea typeface="Cambria" panose="02040503050406030204" pitchFamily="18" charset="0"/>
                <a:cs typeface="Times New Roman" panose="02020603050405020304" pitchFamily="18" charset="0"/>
              </a:rPr>
              <a:t>T</a:t>
            </a:r>
            <a:r>
              <a:rPr lang="en-IN" sz="2200" dirty="0">
                <a:effectLst/>
                <a:latin typeface="Cambria" panose="02040503050406030204" pitchFamily="18" charset="0"/>
                <a:ea typeface="Cambria" panose="02040503050406030204" pitchFamily="18" charset="0"/>
                <a:cs typeface="Times New Roman" panose="02020603050405020304" pitchFamily="18" charset="0"/>
              </a:rPr>
              <a:t>he acceptor concentration was varied from 1 × 10</a:t>
            </a:r>
            <a:r>
              <a:rPr lang="en-IN" sz="2200" baseline="30000" dirty="0">
                <a:effectLst/>
                <a:latin typeface="Cambria" panose="02040503050406030204" pitchFamily="18" charset="0"/>
                <a:ea typeface="Cambria" panose="02040503050406030204" pitchFamily="18" charset="0"/>
                <a:cs typeface="Times New Roman" panose="02020603050405020304" pitchFamily="18" charset="0"/>
              </a:rPr>
              <a:t>13</a:t>
            </a:r>
            <a:r>
              <a:rPr lang="en-IN" sz="2200" dirty="0">
                <a:effectLst/>
                <a:latin typeface="Cambria" panose="02040503050406030204" pitchFamily="18" charset="0"/>
                <a:ea typeface="Cambria" panose="02040503050406030204" pitchFamily="18" charset="0"/>
                <a:cs typeface="Times New Roman" panose="02020603050405020304" pitchFamily="18" charset="0"/>
              </a:rPr>
              <a:t> cm</a:t>
            </a:r>
            <a:r>
              <a:rPr lang="en-IN" sz="2200" baseline="30000" dirty="0">
                <a:effectLst/>
                <a:latin typeface="Cambria" panose="02040503050406030204" pitchFamily="18" charset="0"/>
                <a:ea typeface="Cambria" panose="02040503050406030204" pitchFamily="18" charset="0"/>
                <a:cs typeface="Times New Roman" panose="02020603050405020304" pitchFamily="18" charset="0"/>
              </a:rPr>
              <a:t>−3</a:t>
            </a:r>
            <a:r>
              <a:rPr lang="en-IN" sz="2200" dirty="0">
                <a:effectLst/>
                <a:latin typeface="Cambria" panose="02040503050406030204" pitchFamily="18" charset="0"/>
                <a:ea typeface="Cambria" panose="02040503050406030204" pitchFamily="18" charset="0"/>
                <a:cs typeface="Times New Roman" panose="02020603050405020304" pitchFamily="18" charset="0"/>
              </a:rPr>
              <a:t> to 1 × 10</a:t>
            </a:r>
            <a:r>
              <a:rPr lang="en-IN" sz="2200" baseline="30000" dirty="0">
                <a:effectLst/>
                <a:latin typeface="Cambria" panose="02040503050406030204" pitchFamily="18" charset="0"/>
                <a:ea typeface="Cambria" panose="02040503050406030204" pitchFamily="18" charset="0"/>
                <a:cs typeface="Times New Roman" panose="02020603050405020304" pitchFamily="18" charset="0"/>
              </a:rPr>
              <a:t>22</a:t>
            </a:r>
            <a:r>
              <a:rPr lang="en-IN" sz="2200" dirty="0">
                <a:effectLst/>
                <a:latin typeface="Cambria" panose="02040503050406030204" pitchFamily="18" charset="0"/>
                <a:ea typeface="Cambria" panose="02040503050406030204" pitchFamily="18" charset="0"/>
                <a:cs typeface="Times New Roman" panose="02020603050405020304" pitchFamily="18" charset="0"/>
              </a:rPr>
              <a:t> cm</a:t>
            </a:r>
            <a:r>
              <a:rPr lang="en-IN" sz="2200" baseline="30000" dirty="0">
                <a:effectLst/>
                <a:latin typeface="Cambria" panose="02040503050406030204" pitchFamily="18" charset="0"/>
                <a:ea typeface="Cambria" panose="02040503050406030204" pitchFamily="18" charset="0"/>
                <a:cs typeface="Times New Roman" panose="02020603050405020304" pitchFamily="18" charset="0"/>
              </a:rPr>
              <a:t>−3</a:t>
            </a:r>
            <a:r>
              <a:rPr lang="en-IN" sz="2200" dirty="0">
                <a:effectLst/>
                <a:latin typeface="Cambria" panose="02040503050406030204" pitchFamily="18" charset="0"/>
                <a:ea typeface="Cambria" panose="02040503050406030204" pitchFamily="18" charset="0"/>
                <a:cs typeface="Times New Roman" panose="02020603050405020304" pitchFamily="18" charset="0"/>
              </a:rPr>
              <a:t> </a:t>
            </a:r>
            <a:endParaRPr lang="en-IN" sz="2200" dirty="0">
              <a:latin typeface="Cambria" panose="02040503050406030204" pitchFamily="18" charset="0"/>
              <a:ea typeface="Cambria" panose="02040503050406030204" pitchFamily="18" charset="0"/>
            </a:endParaRPr>
          </a:p>
        </p:txBody>
      </p:sp>
      <p:sp>
        <p:nvSpPr>
          <p:cNvPr id="6" name="Slide Number Placeholder 4">
            <a:extLst>
              <a:ext uri="{FF2B5EF4-FFF2-40B4-BE49-F238E27FC236}">
                <a16:creationId xmlns:a16="http://schemas.microsoft.com/office/drawing/2014/main" id="{77E9127C-7A19-4B4F-1634-373EC1EEA7FE}"/>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17</a:t>
            </a:fld>
            <a:endParaRPr lang="en-IN" dirty="0"/>
          </a:p>
        </p:txBody>
      </p:sp>
    </p:spTree>
    <p:extLst>
      <p:ext uri="{BB962C8B-B14F-4D97-AF65-F5344CB8AC3E}">
        <p14:creationId xmlns:p14="http://schemas.microsoft.com/office/powerpoint/2010/main" val="3825504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78E98A-CAC4-49C8-59C6-EECEB75A2505}"/>
              </a:ext>
            </a:extLst>
          </p:cNvPr>
          <p:cNvPicPr>
            <a:picLocks noChangeAspect="1"/>
          </p:cNvPicPr>
          <p:nvPr/>
        </p:nvPicPr>
        <p:blipFill rotWithShape="1">
          <a:blip r:embed="rId2">
            <a:extLst>
              <a:ext uri="{28A0092B-C50C-407E-A947-70E740481C1C}">
                <a14:useLocalDpi xmlns:a14="http://schemas.microsoft.com/office/drawing/2010/main" val="0"/>
              </a:ext>
            </a:extLst>
          </a:blip>
          <a:srcRect l="6054" t="9174" r="10628" b="3298"/>
          <a:stretch/>
        </p:blipFill>
        <p:spPr bwMode="auto">
          <a:xfrm>
            <a:off x="464655" y="529119"/>
            <a:ext cx="2865120" cy="2230120"/>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6AB0015-2137-9B30-0D73-C87201E8985C}"/>
              </a:ext>
            </a:extLst>
          </p:cNvPr>
          <p:cNvPicPr>
            <a:picLocks noChangeAspect="1"/>
          </p:cNvPicPr>
          <p:nvPr/>
        </p:nvPicPr>
        <p:blipFill rotWithShape="1">
          <a:blip r:embed="rId3">
            <a:extLst>
              <a:ext uri="{28A0092B-C50C-407E-A947-70E740481C1C}">
                <a14:useLocalDpi xmlns:a14="http://schemas.microsoft.com/office/drawing/2010/main" val="0"/>
              </a:ext>
            </a:extLst>
          </a:blip>
          <a:srcRect l="7245" t="8381" r="11032" b="3354"/>
          <a:stretch/>
        </p:blipFill>
        <p:spPr bwMode="auto">
          <a:xfrm>
            <a:off x="8902932" y="513482"/>
            <a:ext cx="2849880" cy="2229485"/>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F5C881BB-62E1-9376-AA9E-6097C01519B6}"/>
              </a:ext>
            </a:extLst>
          </p:cNvPr>
          <p:cNvPicPr>
            <a:picLocks noChangeAspect="1"/>
          </p:cNvPicPr>
          <p:nvPr/>
        </p:nvPicPr>
        <p:blipFill rotWithShape="1">
          <a:blip r:embed="rId4">
            <a:extLst>
              <a:ext uri="{28A0092B-C50C-407E-A947-70E740481C1C}">
                <a14:useLocalDpi xmlns:a14="http://schemas.microsoft.com/office/drawing/2010/main" val="0"/>
              </a:ext>
            </a:extLst>
          </a:blip>
          <a:srcRect l="5139" t="8469" r="12365" b="3675"/>
          <a:stretch/>
        </p:blipFill>
        <p:spPr bwMode="auto">
          <a:xfrm>
            <a:off x="3185555" y="548406"/>
            <a:ext cx="2951152" cy="215963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9C37A360-E8C9-2F05-0F50-1BDF81F65ACB}"/>
              </a:ext>
            </a:extLst>
          </p:cNvPr>
          <p:cNvPicPr>
            <a:picLocks noChangeAspect="1"/>
          </p:cNvPicPr>
          <p:nvPr/>
        </p:nvPicPr>
        <p:blipFill rotWithShape="1">
          <a:blip r:embed="rId5">
            <a:extLst>
              <a:ext uri="{28A0092B-C50C-407E-A947-70E740481C1C}">
                <a14:useLocalDpi xmlns:a14="http://schemas.microsoft.com/office/drawing/2010/main" val="0"/>
              </a:ext>
            </a:extLst>
          </a:blip>
          <a:srcRect l="4120" t="9356" r="11548"/>
          <a:stretch/>
        </p:blipFill>
        <p:spPr bwMode="auto">
          <a:xfrm>
            <a:off x="6096000" y="591845"/>
            <a:ext cx="2865121" cy="2324101"/>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583FD8B6-EF86-B3A9-B9AE-53B6B23AEEB3}"/>
              </a:ext>
            </a:extLst>
          </p:cNvPr>
          <p:cNvSpPr txBox="1"/>
          <p:nvPr/>
        </p:nvSpPr>
        <p:spPr>
          <a:xfrm>
            <a:off x="565792" y="2983362"/>
            <a:ext cx="10312269" cy="769441"/>
          </a:xfrm>
          <a:prstGeom prst="rect">
            <a:avLst/>
          </a:prstGeom>
          <a:noFill/>
        </p:spPr>
        <p:txBody>
          <a:bodyPr wrap="square">
            <a:spAutoFit/>
          </a:bodyPr>
          <a:lstStyle/>
          <a:p>
            <a:r>
              <a:rPr lang="en-IN" sz="2200" dirty="0">
                <a:effectLst/>
                <a:latin typeface="Cambria" panose="02040503050406030204" pitchFamily="18" charset="0"/>
                <a:ea typeface="Cambria" panose="02040503050406030204" pitchFamily="18" charset="0"/>
                <a:cs typeface="Times New Roman" panose="02020603050405020304" pitchFamily="18" charset="0"/>
              </a:rPr>
              <a:t>Usually, in this simulation work, the temperature has been set from 250 K–300 K to see how raising the operating temperature affects the cell’s performance </a:t>
            </a:r>
            <a:endParaRPr lang="en-IN" sz="2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A13BDBD-5C12-2851-3E4D-EA425BAA43F3}"/>
              </a:ext>
            </a:extLst>
          </p:cNvPr>
          <p:cNvSpPr txBox="1"/>
          <p:nvPr/>
        </p:nvSpPr>
        <p:spPr>
          <a:xfrm>
            <a:off x="565792" y="4098761"/>
            <a:ext cx="11242173" cy="1908215"/>
          </a:xfrm>
          <a:prstGeom prst="rect">
            <a:avLst/>
          </a:prstGeom>
          <a:noFill/>
        </p:spPr>
        <p:txBody>
          <a:bodyPr wrap="square">
            <a:spAutoFit/>
          </a:bodyPr>
          <a:lstStyle/>
          <a:p>
            <a:pPr algn="just"/>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PCE decreases with the increasing in the operating temperature. At operating temperatures of </a:t>
            </a:r>
          </a:p>
          <a:p>
            <a:pPr algn="just"/>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250 K—300 K efficiency of 27.84% to 26.78% are obtained .</a:t>
            </a:r>
          </a:p>
          <a:p>
            <a:pPr algn="just"/>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a:t>
            </a:r>
            <a:r>
              <a:rPr kumimoji="0" lang="en-US" altLang="en-US" sz="2000" b="0" i="0" u="none" strike="noStrike" cap="none" normalizeH="0" baseline="-3000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OC</a:t>
            </a:r>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falls abruptly from 1.29 V to 1.26 V with the increasing </a:t>
            </a:r>
            <a:r>
              <a:rPr lang="en-US" altLang="en-US" sz="2000" dirty="0">
                <a:latin typeface="Cambria" panose="02040503050406030204" pitchFamily="18" charset="0"/>
                <a:ea typeface="Cambria" panose="02040503050406030204" pitchFamily="18" charset="0"/>
                <a:cs typeface="Times New Roman" panose="02020603050405020304" pitchFamily="18" charset="0"/>
              </a:rPr>
              <a:t>in </a:t>
            </a:r>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operating temperature.</a:t>
            </a:r>
          </a:p>
          <a:p>
            <a:pPr algn="just"/>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J</a:t>
            </a:r>
            <a:r>
              <a:rPr kumimoji="0" lang="en-US" altLang="en-US" sz="2000" b="0" i="0" u="none" strike="noStrike" cap="none" normalizeH="0" baseline="-3000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SC</a:t>
            </a:r>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increases on increasing temperature</a:t>
            </a:r>
            <a:r>
              <a:rPr kumimoji="0" lang="en-IN"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t>
            </a:r>
          </a:p>
          <a:p>
            <a:pPr algn="just"/>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FF decreases from 90.57% to 89.129% with the increasing </a:t>
            </a:r>
            <a:r>
              <a:rPr lang="en-US" altLang="en-US" sz="2000" dirty="0">
                <a:latin typeface="Cambria" panose="02040503050406030204" pitchFamily="18" charset="0"/>
                <a:ea typeface="Cambria" panose="02040503050406030204" pitchFamily="18" charset="0"/>
                <a:cs typeface="Times New Roman" panose="02020603050405020304" pitchFamily="18" charset="0"/>
              </a:rPr>
              <a:t>in </a:t>
            </a:r>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operating temperature</a:t>
            </a:r>
            <a:endParaRPr kumimoji="0" lang="en-IN"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altLang="en-US" dirty="0">
              <a:latin typeface="Georgia" panose="02040502050405020303" pitchFamily="18" charset="0"/>
              <a:ea typeface="STIX-Regular" charset="-128"/>
              <a:cs typeface="Times New Roman" panose="02020603050405020304" pitchFamily="18" charset="0"/>
            </a:endParaRPr>
          </a:p>
        </p:txBody>
      </p:sp>
      <p:sp>
        <p:nvSpPr>
          <p:cNvPr id="6" name="Slide Number Placeholder 4">
            <a:extLst>
              <a:ext uri="{FF2B5EF4-FFF2-40B4-BE49-F238E27FC236}">
                <a16:creationId xmlns:a16="http://schemas.microsoft.com/office/drawing/2014/main" id="{2EC026EC-157A-801F-6FE7-6A46C914442D}"/>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18</a:t>
            </a:fld>
            <a:endParaRPr lang="en-IN" dirty="0"/>
          </a:p>
        </p:txBody>
      </p:sp>
    </p:spTree>
    <p:extLst>
      <p:ext uri="{BB962C8B-B14F-4D97-AF65-F5344CB8AC3E}">
        <p14:creationId xmlns:p14="http://schemas.microsoft.com/office/powerpoint/2010/main" val="3335850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8BE73A-576C-86DB-ACBD-268E763A41CE}"/>
              </a:ext>
            </a:extLst>
          </p:cNvPr>
          <p:cNvSpPr txBox="1"/>
          <p:nvPr/>
        </p:nvSpPr>
        <p:spPr>
          <a:xfrm>
            <a:off x="1176595" y="454972"/>
            <a:ext cx="9823913" cy="461665"/>
          </a:xfrm>
          <a:prstGeom prst="rect">
            <a:avLst/>
          </a:prstGeom>
          <a:solidFill>
            <a:schemeClr val="accent1"/>
          </a:solid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Final Outcome</a:t>
            </a:r>
            <a:endParaRPr lang="en-IN" sz="2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546A0ABD-EF88-514E-97E2-F5B38E4D4F2F}"/>
              </a:ext>
            </a:extLst>
          </p:cNvPr>
          <p:cNvPicPr>
            <a:picLocks noChangeAspect="1"/>
          </p:cNvPicPr>
          <p:nvPr/>
        </p:nvPicPr>
        <p:blipFill rotWithShape="1">
          <a:blip r:embed="rId2">
            <a:extLst>
              <a:ext uri="{28A0092B-C50C-407E-A947-70E740481C1C}">
                <a14:useLocalDpi xmlns:a14="http://schemas.microsoft.com/office/drawing/2010/main" val="0"/>
              </a:ext>
            </a:extLst>
          </a:blip>
          <a:srcRect l="7780" t="8772" r="11687" b="3831"/>
          <a:stretch/>
        </p:blipFill>
        <p:spPr bwMode="auto">
          <a:xfrm>
            <a:off x="1176596" y="1193654"/>
            <a:ext cx="3829513" cy="2422525"/>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A6146BF2-3554-3518-8EE6-DADFA2533311}"/>
              </a:ext>
            </a:extLst>
          </p:cNvPr>
          <p:cNvPicPr>
            <a:picLocks noChangeAspect="1"/>
          </p:cNvPicPr>
          <p:nvPr/>
        </p:nvPicPr>
        <p:blipFill rotWithShape="1">
          <a:blip r:embed="rId3">
            <a:extLst>
              <a:ext uri="{28A0092B-C50C-407E-A947-70E740481C1C}">
                <a14:useLocalDpi xmlns:a14="http://schemas.microsoft.com/office/drawing/2010/main" val="0"/>
              </a:ext>
            </a:extLst>
          </a:blip>
          <a:srcRect l="6996" t="10892" r="12890" b="3831"/>
          <a:stretch/>
        </p:blipFill>
        <p:spPr bwMode="auto">
          <a:xfrm>
            <a:off x="5271136" y="1231753"/>
            <a:ext cx="3829513" cy="234632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FD9C3ADE-E0CE-CD60-FBB7-B2BBAB709BF4}"/>
              </a:ext>
            </a:extLst>
          </p:cNvPr>
          <p:cNvSpPr txBox="1"/>
          <p:nvPr/>
        </p:nvSpPr>
        <p:spPr>
          <a:xfrm>
            <a:off x="812800" y="3784747"/>
            <a:ext cx="10344727" cy="1908215"/>
          </a:xfrm>
          <a:prstGeom prst="rect">
            <a:avLst/>
          </a:prstGeom>
          <a:noFill/>
        </p:spPr>
        <p:txBody>
          <a:bodyPr wrap="square">
            <a:spAutoFit/>
          </a:bodyPr>
          <a:lstStyle/>
          <a:p>
            <a:r>
              <a:rPr lang="en-IN" sz="2000" dirty="0">
                <a:effectLst/>
                <a:latin typeface="Cambria" panose="02040503050406030204" pitchFamily="18" charset="0"/>
                <a:ea typeface="Cambria" panose="02040503050406030204" pitchFamily="18" charset="0"/>
                <a:cs typeface="Times New Roman" panose="02020603050405020304" pitchFamily="18" charset="0"/>
              </a:rPr>
              <a:t>The simulation resulted in a Power Conversion Efficiency (PCE) of 28.38%, short-circuit current density (J</a:t>
            </a:r>
            <a:r>
              <a:rPr lang="en-IN" sz="2000" baseline="-25000" dirty="0">
                <a:effectLst/>
                <a:latin typeface="Cambria" panose="02040503050406030204" pitchFamily="18" charset="0"/>
                <a:ea typeface="Cambria" panose="02040503050406030204" pitchFamily="18" charset="0"/>
                <a:cs typeface="Times New Roman" panose="02020603050405020304" pitchFamily="18" charset="0"/>
              </a:rPr>
              <a:t>SC</a:t>
            </a:r>
            <a:r>
              <a:rPr lang="en-IN" sz="2000" dirty="0">
                <a:effectLst/>
                <a:latin typeface="Cambria" panose="02040503050406030204" pitchFamily="18" charset="0"/>
                <a:ea typeface="Cambria" panose="02040503050406030204" pitchFamily="18" charset="0"/>
                <a:cs typeface="Times New Roman" panose="02020603050405020304" pitchFamily="18" charset="0"/>
              </a:rPr>
              <a:t>) of 21.86 mA cm</a:t>
            </a:r>
            <a:r>
              <a:rPr lang="en-IN" sz="2000" baseline="30000" dirty="0">
                <a:effectLst/>
                <a:latin typeface="Cambria" panose="02040503050406030204" pitchFamily="18" charset="0"/>
                <a:ea typeface="Cambria" panose="02040503050406030204" pitchFamily="18" charset="0"/>
                <a:cs typeface="Times New Roman" panose="02020603050405020304" pitchFamily="18" charset="0"/>
              </a:rPr>
              <a:t>−2</a:t>
            </a:r>
            <a:r>
              <a:rPr lang="en-IN" sz="2000" dirty="0">
                <a:effectLst/>
                <a:latin typeface="Cambria" panose="02040503050406030204" pitchFamily="18" charset="0"/>
                <a:ea typeface="Cambria" panose="02040503050406030204" pitchFamily="18" charset="0"/>
                <a:cs typeface="Times New Roman" panose="02020603050405020304" pitchFamily="18" charset="0"/>
              </a:rPr>
              <a:t>, fill factor (FF) of 90.93% and an open-circuit voltage (V</a:t>
            </a:r>
            <a:r>
              <a:rPr lang="en-IN" sz="2000" baseline="-25000" dirty="0">
                <a:effectLst/>
                <a:latin typeface="Cambria" panose="02040503050406030204" pitchFamily="18" charset="0"/>
                <a:ea typeface="Cambria" panose="02040503050406030204" pitchFamily="18" charset="0"/>
                <a:cs typeface="Times New Roman" panose="02020603050405020304" pitchFamily="18" charset="0"/>
              </a:rPr>
              <a:t>OC</a:t>
            </a:r>
            <a:r>
              <a:rPr lang="en-IN" sz="2000" dirty="0">
                <a:effectLst/>
                <a:latin typeface="Cambria" panose="02040503050406030204" pitchFamily="18" charset="0"/>
                <a:ea typeface="Cambria" panose="02040503050406030204" pitchFamily="18" charset="0"/>
                <a:cs typeface="Times New Roman" panose="02020603050405020304" pitchFamily="18" charset="0"/>
              </a:rPr>
              <a:t>) of 1.4275 V. </a:t>
            </a:r>
          </a:p>
          <a:p>
            <a:r>
              <a:rPr lang="en-IN" sz="2000" dirty="0">
                <a:effectLst/>
                <a:latin typeface="Cambria" panose="02040503050406030204" pitchFamily="18" charset="0"/>
                <a:ea typeface="Cambria" panose="02040503050406030204" pitchFamily="18" charset="0"/>
                <a:cs typeface="Times New Roman" panose="02020603050405020304" pitchFamily="18" charset="0"/>
              </a:rPr>
              <a:t>The simulation resulted </a:t>
            </a:r>
            <a:r>
              <a:rPr kumimoji="0" lang="en-US" alt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maxima shows the current density and voltage characteristics, as well as the quantum efficiency (QE) curve.</a:t>
            </a:r>
          </a:p>
          <a:p>
            <a:endParaRPr lang="en-IN" dirty="0">
              <a:latin typeface="Cambria" panose="02040503050406030204" pitchFamily="18" charset="0"/>
              <a:ea typeface="Cambria" panose="02040503050406030204" pitchFamily="18" charset="0"/>
            </a:endParaRPr>
          </a:p>
        </p:txBody>
      </p:sp>
      <p:sp>
        <p:nvSpPr>
          <p:cNvPr id="2" name="Slide Number Placeholder 4">
            <a:extLst>
              <a:ext uri="{FF2B5EF4-FFF2-40B4-BE49-F238E27FC236}">
                <a16:creationId xmlns:a16="http://schemas.microsoft.com/office/drawing/2014/main" id="{E9F272C4-3AF7-1C3E-ED2F-DAF8D6FF7672}"/>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19</a:t>
            </a:fld>
            <a:endParaRPr lang="en-IN" dirty="0"/>
          </a:p>
        </p:txBody>
      </p:sp>
    </p:spTree>
    <p:extLst>
      <p:ext uri="{BB962C8B-B14F-4D97-AF65-F5344CB8AC3E}">
        <p14:creationId xmlns:p14="http://schemas.microsoft.com/office/powerpoint/2010/main" val="285036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37B1-927B-7246-9EAE-3F372807F5AF}"/>
              </a:ext>
            </a:extLst>
          </p:cNvPr>
          <p:cNvSpPr>
            <a:spLocks noGrp="1"/>
          </p:cNvSpPr>
          <p:nvPr>
            <p:ph type="ctrTitle"/>
          </p:nvPr>
        </p:nvSpPr>
        <p:spPr>
          <a:xfrm>
            <a:off x="1524000" y="550416"/>
            <a:ext cx="8862874" cy="621436"/>
          </a:xfrm>
          <a:solidFill>
            <a:schemeClr val="accent1"/>
          </a:solidFill>
        </p:spPr>
        <p:txBody>
          <a:bodyPr>
            <a:noAutofit/>
          </a:bodyPr>
          <a:lstStyle/>
          <a:p>
            <a:r>
              <a:rPr lang="en-US" sz="3200" b="1" dirty="0">
                <a:ln w="0"/>
                <a:solidFill>
                  <a:schemeClr val="bg1"/>
                </a:solidFill>
                <a:latin typeface="Cambria" panose="02040503050406030204" pitchFamily="18" charset="0"/>
                <a:ea typeface="Cambria" panose="02040503050406030204" pitchFamily="18" charset="0"/>
              </a:rPr>
              <a:t>T</a:t>
            </a:r>
            <a:r>
              <a:rPr lang="en-IN" sz="3200" b="1" dirty="0">
                <a:ln w="0"/>
                <a:solidFill>
                  <a:schemeClr val="bg1"/>
                </a:solidFill>
                <a:latin typeface="Cambria" panose="02040503050406030204" pitchFamily="18" charset="0"/>
                <a:ea typeface="Cambria" panose="02040503050406030204" pitchFamily="18" charset="0"/>
              </a:rPr>
              <a:t>able of Contents</a:t>
            </a:r>
            <a:endParaRPr lang="en-IN" sz="3200" b="1" dirty="0">
              <a:solidFill>
                <a:schemeClr val="bg1"/>
              </a:solidFill>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888995F2-4554-07EF-9394-4DA357B3C07F}"/>
              </a:ext>
            </a:extLst>
          </p:cNvPr>
          <p:cNvSpPr>
            <a:spLocks noGrp="1"/>
          </p:cNvSpPr>
          <p:nvPr>
            <p:ph type="subTitle" idx="1"/>
          </p:nvPr>
        </p:nvSpPr>
        <p:spPr>
          <a:xfrm>
            <a:off x="1524000" y="1447059"/>
            <a:ext cx="8862874" cy="4962619"/>
          </a:xfrm>
        </p:spPr>
        <p:txBody>
          <a:bodyPr>
            <a:normAutofit lnSpcReduction="10000"/>
          </a:bodyPr>
          <a:lstStyle/>
          <a:p>
            <a:pPr marL="285750" indent="-285750" algn="l">
              <a:lnSpc>
                <a:spcPct val="150000"/>
              </a:lnSpc>
              <a:buBlip>
                <a:blip r:embed="rId2"/>
              </a:buBlip>
            </a:pPr>
            <a:r>
              <a:rPr lang="en-IN" sz="3200" dirty="0">
                <a:latin typeface="Calibri (body)"/>
                <a:ea typeface="Cambria" panose="02040503050406030204" pitchFamily="18" charset="0"/>
              </a:rPr>
              <a:t>Introduction</a:t>
            </a:r>
          </a:p>
          <a:p>
            <a:pPr marL="285750" indent="-285750" algn="l">
              <a:lnSpc>
                <a:spcPct val="150000"/>
              </a:lnSpc>
              <a:buBlip>
                <a:blip r:embed="rId2"/>
              </a:buBlip>
            </a:pPr>
            <a:r>
              <a:rPr lang="en-IN" sz="3200" dirty="0">
                <a:latin typeface="Calibri (body)"/>
                <a:ea typeface="Cambria" panose="02040503050406030204" pitchFamily="18" charset="0"/>
              </a:rPr>
              <a:t>Solar Cell Physics</a:t>
            </a:r>
          </a:p>
          <a:p>
            <a:pPr marL="285750" indent="-285750" algn="l">
              <a:lnSpc>
                <a:spcPct val="150000"/>
              </a:lnSpc>
              <a:buBlip>
                <a:blip r:embed="rId2"/>
              </a:buBlip>
            </a:pPr>
            <a:r>
              <a:rPr lang="en-IN" sz="3200" dirty="0">
                <a:latin typeface="Calibri (body)"/>
                <a:ea typeface="Cambria" panose="02040503050406030204" pitchFamily="18" charset="0"/>
              </a:rPr>
              <a:t>Methodology</a:t>
            </a:r>
          </a:p>
          <a:p>
            <a:pPr marL="285750" indent="-285750" algn="l">
              <a:lnSpc>
                <a:spcPct val="150000"/>
              </a:lnSpc>
              <a:buBlip>
                <a:blip r:embed="rId2"/>
              </a:buBlip>
            </a:pPr>
            <a:r>
              <a:rPr lang="en-IN" sz="3200" dirty="0">
                <a:latin typeface="Calibri (body)"/>
                <a:ea typeface="Cambria" panose="02040503050406030204" pitchFamily="18" charset="0"/>
              </a:rPr>
              <a:t>Results and Discussion</a:t>
            </a:r>
          </a:p>
          <a:p>
            <a:pPr marL="285750" indent="-285750" algn="l">
              <a:lnSpc>
                <a:spcPct val="150000"/>
              </a:lnSpc>
              <a:buBlip>
                <a:blip r:embed="rId2"/>
              </a:buBlip>
            </a:pPr>
            <a:r>
              <a:rPr lang="en-IN" sz="3200" dirty="0">
                <a:latin typeface="Calibri (body)"/>
                <a:ea typeface="Cambria" panose="02040503050406030204" pitchFamily="18" charset="0"/>
              </a:rPr>
              <a:t>Conclusions</a:t>
            </a:r>
          </a:p>
          <a:p>
            <a:pPr marL="285750" indent="-285750" algn="l">
              <a:lnSpc>
                <a:spcPct val="150000"/>
              </a:lnSpc>
              <a:buBlip>
                <a:blip r:embed="rId2"/>
              </a:buBlip>
            </a:pPr>
            <a:r>
              <a:rPr lang="en-IN" sz="3200" dirty="0">
                <a:latin typeface="Calibri (body)"/>
                <a:ea typeface="Cambria" panose="02040503050406030204" pitchFamily="18" charset="0"/>
              </a:rPr>
              <a:t>Acknowledgement</a:t>
            </a:r>
          </a:p>
          <a:p>
            <a:endParaRPr lang="en-IN" dirty="0"/>
          </a:p>
        </p:txBody>
      </p:sp>
      <p:sp>
        <p:nvSpPr>
          <p:cNvPr id="4" name="Slide Number Placeholder 4">
            <a:extLst>
              <a:ext uri="{FF2B5EF4-FFF2-40B4-BE49-F238E27FC236}">
                <a16:creationId xmlns:a16="http://schemas.microsoft.com/office/drawing/2014/main" id="{78AF4BB5-7B87-A94B-7C98-CB2A5BF7D275}"/>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2</a:t>
            </a:fld>
            <a:endParaRPr lang="en-IN" dirty="0"/>
          </a:p>
        </p:txBody>
      </p:sp>
    </p:spTree>
    <p:extLst>
      <p:ext uri="{BB962C8B-B14F-4D97-AF65-F5344CB8AC3E}">
        <p14:creationId xmlns:p14="http://schemas.microsoft.com/office/powerpoint/2010/main" val="160945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E81700-8B3D-C2EE-8009-B93A8EF06A0E}"/>
              </a:ext>
            </a:extLst>
          </p:cNvPr>
          <p:cNvSpPr txBox="1"/>
          <p:nvPr/>
        </p:nvSpPr>
        <p:spPr>
          <a:xfrm>
            <a:off x="969818" y="572654"/>
            <a:ext cx="10425544" cy="584775"/>
          </a:xfrm>
          <a:prstGeom prst="rect">
            <a:avLst/>
          </a:prstGeom>
          <a:solidFill>
            <a:schemeClr val="accent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Conclusion</a:t>
            </a:r>
            <a:endParaRPr lang="en-IN"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DB2EACB-5C2B-95C8-5DC8-4E8D2563F9EC}"/>
              </a:ext>
            </a:extLst>
          </p:cNvPr>
          <p:cNvSpPr txBox="1"/>
          <p:nvPr/>
        </p:nvSpPr>
        <p:spPr>
          <a:xfrm>
            <a:off x="614218" y="1427217"/>
            <a:ext cx="10995891" cy="1015663"/>
          </a:xfrm>
          <a:prstGeom prst="rect">
            <a:avLst/>
          </a:prstGeom>
          <a:noFill/>
        </p:spPr>
        <p:txBody>
          <a:bodyPr wrap="square">
            <a:spAutoFit/>
          </a:bodyPr>
          <a:lstStyle/>
          <a:p>
            <a:r>
              <a:rPr lang="en-IN" sz="2000" dirty="0">
                <a:effectLst/>
                <a:latin typeface="Cambria" panose="02040503050406030204" pitchFamily="18" charset="0"/>
                <a:ea typeface="Cambria" panose="02040503050406030204" pitchFamily="18" charset="0"/>
                <a:cs typeface="Mangal" panose="02040503050203030202" pitchFamily="18" charset="0"/>
              </a:rPr>
              <a:t>The studied perovskite solar cell has the highest efficiency of 28.38%. Perovskites with a bandgap of 1.6 - 1.7 eV should be employed as an active layer to achieve good photovoltaic performance.</a:t>
            </a:r>
          </a:p>
          <a:p>
            <a:endParaRPr lang="en-IN" sz="20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B044F2E-3EBA-6702-FB9A-7DD9637CD187}"/>
              </a:ext>
            </a:extLst>
          </p:cNvPr>
          <p:cNvSpPr txBox="1"/>
          <p:nvPr/>
        </p:nvSpPr>
        <p:spPr>
          <a:xfrm>
            <a:off x="625763" y="2553716"/>
            <a:ext cx="10769599" cy="1292662"/>
          </a:xfrm>
          <a:prstGeom prst="rect">
            <a:avLst/>
          </a:prstGeom>
          <a:noFill/>
        </p:spPr>
        <p:txBody>
          <a:bodyPr wrap="square">
            <a:spAutoFit/>
          </a:bodyPr>
          <a:lstStyle/>
          <a:p>
            <a:pPr algn="just"/>
            <a:r>
              <a:rPr lang="en-IN" sz="2000" dirty="0">
                <a:effectLst/>
                <a:latin typeface="Cambria" panose="02040503050406030204" pitchFamily="18" charset="0"/>
                <a:ea typeface="Cambria" panose="02040503050406030204" pitchFamily="18" charset="0"/>
                <a:cs typeface="Mangal" panose="02040503050203030202" pitchFamily="18" charset="0"/>
              </a:rPr>
              <a:t>The simulation study of lead-based CH</a:t>
            </a:r>
            <a:r>
              <a:rPr lang="en-IN" sz="2000" baseline="-25000" dirty="0">
                <a:effectLst/>
                <a:latin typeface="Cambria" panose="02040503050406030204" pitchFamily="18" charset="0"/>
                <a:ea typeface="Cambria" panose="02040503050406030204" pitchFamily="18" charset="0"/>
                <a:cs typeface="Mangal" panose="02040503050203030202" pitchFamily="18" charset="0"/>
              </a:rPr>
              <a:t>3</a:t>
            </a:r>
            <a:r>
              <a:rPr lang="en-IN" sz="2000" dirty="0">
                <a:effectLst/>
                <a:latin typeface="Cambria" panose="02040503050406030204" pitchFamily="18" charset="0"/>
                <a:ea typeface="Cambria" panose="02040503050406030204" pitchFamily="18" charset="0"/>
                <a:cs typeface="Mangal" panose="02040503050203030202" pitchFamily="18" charset="0"/>
              </a:rPr>
              <a:t>NH</a:t>
            </a:r>
            <a:r>
              <a:rPr lang="en-IN" sz="2000" baseline="-25000" dirty="0">
                <a:effectLst/>
                <a:latin typeface="Cambria" panose="02040503050406030204" pitchFamily="18" charset="0"/>
                <a:ea typeface="Cambria" panose="02040503050406030204" pitchFamily="18" charset="0"/>
                <a:cs typeface="Mangal" panose="02040503050203030202" pitchFamily="18" charset="0"/>
              </a:rPr>
              <a:t>3</a:t>
            </a:r>
            <a:r>
              <a:rPr lang="en-IN" sz="2000" dirty="0">
                <a:effectLst/>
                <a:latin typeface="Cambria" panose="02040503050406030204" pitchFamily="18" charset="0"/>
                <a:ea typeface="Cambria" panose="02040503050406030204" pitchFamily="18" charset="0"/>
                <a:cs typeface="Mangal" panose="02040503050203030202" pitchFamily="18" charset="0"/>
              </a:rPr>
              <a:t>PbI</a:t>
            </a:r>
            <a:r>
              <a:rPr lang="en-IN" sz="2000" baseline="-25000" dirty="0">
                <a:effectLst/>
                <a:latin typeface="Cambria" panose="02040503050406030204" pitchFamily="18" charset="0"/>
                <a:ea typeface="Cambria" panose="02040503050406030204" pitchFamily="18" charset="0"/>
                <a:cs typeface="Mangal" panose="02040503050203030202" pitchFamily="18" charset="0"/>
              </a:rPr>
              <a:t>3 </a:t>
            </a:r>
            <a:r>
              <a:rPr lang="en-IN" sz="2000" dirty="0">
                <a:effectLst/>
                <a:latin typeface="Cambria" panose="02040503050406030204" pitchFamily="18" charset="0"/>
                <a:ea typeface="Cambria" panose="02040503050406030204" pitchFamily="18" charset="0"/>
                <a:cs typeface="Mangal" panose="02040503050203030202" pitchFamily="18" charset="0"/>
              </a:rPr>
              <a:t>perovskites solar cells shows that the performance of the device highly depends on the thickness of the absorber layer, work function and </a:t>
            </a:r>
            <a:r>
              <a:rPr lang="en-IN" sz="1800" dirty="0">
                <a:effectLst/>
                <a:latin typeface="Georgia" panose="02040502050405020303" pitchFamily="18" charset="0"/>
                <a:ea typeface="Calibri" panose="020F0502020204030204" pitchFamily="34" charset="0"/>
                <a:cs typeface="Mangal" panose="02040503050203030202" pitchFamily="18" charset="0"/>
              </a:rPr>
              <a:t>various parameters such as defect density, doping density of acceptor and donor atom and temperature.</a:t>
            </a:r>
            <a:endParaRPr lang="en-IN" sz="20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5800F20-295A-6067-CAA1-0E1A507A54E3}"/>
              </a:ext>
            </a:extLst>
          </p:cNvPr>
          <p:cNvSpPr txBox="1"/>
          <p:nvPr/>
        </p:nvSpPr>
        <p:spPr>
          <a:xfrm>
            <a:off x="614218" y="4298959"/>
            <a:ext cx="10912764" cy="958596"/>
          </a:xfrm>
          <a:prstGeom prst="rect">
            <a:avLst/>
          </a:prstGeom>
          <a:noFill/>
        </p:spPr>
        <p:txBody>
          <a:bodyPr wrap="square">
            <a:spAutoFit/>
          </a:bodyPr>
          <a:lstStyle/>
          <a:p>
            <a:pPr indent="457200" algn="just">
              <a:lnSpc>
                <a:spcPct val="150000"/>
              </a:lnSpc>
              <a:spcAft>
                <a:spcPts val="800"/>
              </a:spcAft>
            </a:pPr>
            <a:r>
              <a:rPr lang="en-IN" sz="2000" dirty="0">
                <a:latin typeface="Cambria" panose="02040503050406030204" pitchFamily="18" charset="0"/>
                <a:ea typeface="Cambria" panose="02040503050406030204" pitchFamily="18" charset="0"/>
                <a:cs typeface="Mangal" panose="02040503050203030202" pitchFamily="18" charset="0"/>
              </a:rPr>
              <a:t>My </a:t>
            </a:r>
            <a:r>
              <a:rPr lang="en-IN" sz="2000" dirty="0">
                <a:effectLst/>
                <a:latin typeface="Cambria" panose="02040503050406030204" pitchFamily="18" charset="0"/>
                <a:ea typeface="Cambria" panose="02040503050406030204" pitchFamily="18" charset="0"/>
                <a:cs typeface="Mangal" panose="02040503050203030202" pitchFamily="18" charset="0"/>
              </a:rPr>
              <a:t>simulation analysis demonstrates that the suggested design might be used to create a device for enhancing the effectiveness of the perovskite solar cell.</a:t>
            </a:r>
          </a:p>
        </p:txBody>
      </p:sp>
      <p:sp>
        <p:nvSpPr>
          <p:cNvPr id="2" name="Slide Number Placeholder 4">
            <a:extLst>
              <a:ext uri="{FF2B5EF4-FFF2-40B4-BE49-F238E27FC236}">
                <a16:creationId xmlns:a16="http://schemas.microsoft.com/office/drawing/2014/main" id="{2DD78B8E-5185-C344-DAD8-E1620C8F327D}"/>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20</a:t>
            </a:fld>
            <a:endParaRPr lang="en-IN" dirty="0"/>
          </a:p>
        </p:txBody>
      </p:sp>
    </p:spTree>
    <p:extLst>
      <p:ext uri="{BB962C8B-B14F-4D97-AF65-F5344CB8AC3E}">
        <p14:creationId xmlns:p14="http://schemas.microsoft.com/office/powerpoint/2010/main" val="2361477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A97E20-14B9-13A2-9029-BAB3C8860606}"/>
              </a:ext>
            </a:extLst>
          </p:cNvPr>
          <p:cNvSpPr txBox="1"/>
          <p:nvPr/>
        </p:nvSpPr>
        <p:spPr>
          <a:xfrm>
            <a:off x="683490" y="1697223"/>
            <a:ext cx="11194474" cy="3724096"/>
          </a:xfrm>
          <a:prstGeom prst="rect">
            <a:avLst/>
          </a:prstGeom>
          <a:noFill/>
        </p:spPr>
        <p:txBody>
          <a:bodyPr wrap="square">
            <a:spAutoFit/>
          </a:bodyPr>
          <a:lstStyle/>
          <a:p>
            <a:pPr algn="just">
              <a:spcBef>
                <a:spcPts val="1200"/>
              </a:spcBef>
            </a:pPr>
            <a:r>
              <a:rPr lang="en-IN" sz="2400" dirty="0">
                <a:latin typeface="Cambria" panose="02040503050406030204" pitchFamily="18" charset="0"/>
                <a:ea typeface="Cambria" panose="02040503050406030204" pitchFamily="18" charset="0"/>
              </a:rPr>
              <a:t>We are thankful to </a:t>
            </a:r>
            <a:r>
              <a:rPr lang="en-IN" sz="2400" dirty="0" err="1">
                <a:latin typeface="Cambria" panose="02040503050406030204" pitchFamily="18" charset="0"/>
                <a:ea typeface="Cambria" panose="02040503050406030204" pitchFamily="18" charset="0"/>
              </a:rPr>
              <a:t>Dr.</a:t>
            </a:r>
            <a:r>
              <a:rPr lang="en-IN" sz="2400" dirty="0">
                <a:latin typeface="Cambria" panose="02040503050406030204" pitchFamily="18" charset="0"/>
                <a:ea typeface="Cambria" panose="02040503050406030204" pitchFamily="18" charset="0"/>
              </a:rPr>
              <a:t> </a:t>
            </a:r>
            <a:r>
              <a:rPr lang="en-IN" sz="2400" dirty="0" err="1">
                <a:latin typeface="Cambria" panose="02040503050406030204" pitchFamily="18" charset="0"/>
                <a:ea typeface="Cambria" panose="02040503050406030204" pitchFamily="18" charset="0"/>
              </a:rPr>
              <a:t>Burgelman</a:t>
            </a:r>
            <a:r>
              <a:rPr lang="en-IN" sz="2400" dirty="0">
                <a:latin typeface="Cambria" panose="02040503050406030204" pitchFamily="18" charset="0"/>
                <a:ea typeface="Cambria" panose="02040503050406030204" pitchFamily="18" charset="0"/>
              </a:rPr>
              <a:t> and his team, the Department of Electronics and Information Systems University of Gent Belgium for developing SCAPS -1D tool.</a:t>
            </a:r>
          </a:p>
          <a:p>
            <a:pPr algn="just">
              <a:spcBef>
                <a:spcPts val="1200"/>
              </a:spcBef>
            </a:pPr>
            <a:r>
              <a:rPr lang="en-US" sz="2400" dirty="0">
                <a:latin typeface="Cambria" panose="02040503050406030204" pitchFamily="18" charset="0"/>
                <a:ea typeface="Cambria" panose="02040503050406030204" pitchFamily="18" charset="0"/>
              </a:rPr>
              <a:t>I express my deep gratitude, regard to my supervisor, </a:t>
            </a:r>
            <a:r>
              <a:rPr lang="en-US" sz="2400" b="1" dirty="0">
                <a:latin typeface="Cambria" panose="02040503050406030204" pitchFamily="18" charset="0"/>
                <a:ea typeface="Cambria" panose="02040503050406030204" pitchFamily="18" charset="0"/>
              </a:rPr>
              <a:t>Dr. Swapan Kumar Mandal</a:t>
            </a:r>
            <a:r>
              <a:rPr lang="en-US" sz="2400" dirty="0">
                <a:latin typeface="Cambria" panose="02040503050406030204" pitchFamily="18" charset="0"/>
                <a:ea typeface="Cambria" panose="02040503050406030204" pitchFamily="18" charset="0"/>
              </a:rPr>
              <a:t>, for his constant encouragement and valuable suggestions. I would have made no progress without his help and support.</a:t>
            </a:r>
            <a:endParaRPr lang="en-IN" sz="2400" dirty="0">
              <a:latin typeface="Cambria" panose="02040503050406030204" pitchFamily="18" charset="0"/>
              <a:ea typeface="Cambria" panose="02040503050406030204" pitchFamily="18" charset="0"/>
            </a:endParaRPr>
          </a:p>
          <a:p>
            <a:pPr algn="just">
              <a:spcBef>
                <a:spcPts val="1200"/>
              </a:spcBef>
            </a:pPr>
            <a:r>
              <a:rPr lang="en-IN" sz="2400" dirty="0">
                <a:latin typeface="Cambria" panose="02040503050406030204" pitchFamily="18" charset="0"/>
                <a:ea typeface="Cambria" panose="02040503050406030204" pitchFamily="18" charset="0"/>
              </a:rPr>
              <a:t>I would like to convey my heartfelt gratitude to Paramesh Chandra (Ph.D. Scholar, </a:t>
            </a:r>
            <a:r>
              <a:rPr lang="en-IN" sz="2400" dirty="0" err="1">
                <a:latin typeface="Cambria" panose="02040503050406030204" pitchFamily="18" charset="0"/>
                <a:ea typeface="Cambria" panose="02040503050406030204" pitchFamily="18" charset="0"/>
              </a:rPr>
              <a:t>Visva</a:t>
            </a:r>
            <a:r>
              <a:rPr lang="en-IN" sz="2400" dirty="0">
                <a:latin typeface="Cambria" panose="02040503050406030204" pitchFamily="18" charset="0"/>
                <a:ea typeface="Cambria" panose="02040503050406030204" pitchFamily="18" charset="0"/>
              </a:rPr>
              <a:t>-Bharati), my mentor, for his invaluable advice and assistance in completing my project. </a:t>
            </a:r>
            <a:r>
              <a:rPr lang="en-US" sz="2400" dirty="0">
                <a:latin typeface="Cambria" panose="02040503050406030204" pitchFamily="18" charset="0"/>
                <a:ea typeface="Cambria" panose="02040503050406030204" pitchFamily="18" charset="0"/>
              </a:rPr>
              <a:t>I thank my classmate </a:t>
            </a:r>
            <a:r>
              <a:rPr lang="en-US" sz="2400" dirty="0" err="1">
                <a:latin typeface="Cambria" panose="02040503050406030204" pitchFamily="18" charset="0"/>
                <a:ea typeface="Cambria" panose="02040503050406030204" pitchFamily="18" charset="0"/>
              </a:rPr>
              <a:t>Saikat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Samadder</a:t>
            </a:r>
            <a:r>
              <a:rPr lang="en-US" sz="2400" dirty="0">
                <a:latin typeface="Cambria" panose="02040503050406030204" pitchFamily="18" charset="0"/>
                <a:ea typeface="Cambria" panose="02040503050406030204" pitchFamily="18" charset="0"/>
              </a:rPr>
              <a:t> for his assistance in different ways.</a:t>
            </a:r>
            <a:endParaRPr lang="en-IN" sz="2400" dirty="0">
              <a:latin typeface="Cambria" panose="02040503050406030204" pitchFamily="18" charset="0"/>
              <a:ea typeface="Cambria" panose="02040503050406030204" pitchFamily="18" charset="0"/>
            </a:endParaRPr>
          </a:p>
          <a:p>
            <a:pPr algn="just">
              <a:spcAft>
                <a:spcPts val="800"/>
              </a:spcAft>
            </a:pPr>
            <a:r>
              <a:rPr lang="en-US" sz="2400" dirty="0">
                <a:latin typeface="Cambria" panose="02040503050406030204" pitchFamily="18" charset="0"/>
                <a:ea typeface="Cambria" panose="02040503050406030204" pitchFamily="18" charset="0"/>
              </a:rPr>
              <a:t>I am really grateful to my family for their constant support and encouragement.</a:t>
            </a:r>
            <a:endParaRPr lang="en-IN" sz="24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8A6ECE0A-98E8-3669-8528-E8EB14C5BB54}"/>
              </a:ext>
            </a:extLst>
          </p:cNvPr>
          <p:cNvSpPr txBox="1"/>
          <p:nvPr/>
        </p:nvSpPr>
        <p:spPr>
          <a:xfrm>
            <a:off x="683490" y="554182"/>
            <a:ext cx="10991272" cy="461665"/>
          </a:xfrm>
          <a:prstGeom prst="rect">
            <a:avLst/>
          </a:prstGeom>
          <a:solidFill>
            <a:schemeClr val="accent1"/>
          </a:solidFill>
        </p:spPr>
        <p:txBody>
          <a:bodyPr wrap="square" rtlCol="0">
            <a:spAutoFit/>
          </a:bodyPr>
          <a:lstStyle/>
          <a:p>
            <a:pPr algn="ctr"/>
            <a:r>
              <a:rPr lang="en-IN" sz="2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Acknowledgments</a:t>
            </a:r>
          </a:p>
        </p:txBody>
      </p:sp>
      <p:sp>
        <p:nvSpPr>
          <p:cNvPr id="2" name="Slide Number Placeholder 4">
            <a:extLst>
              <a:ext uri="{FF2B5EF4-FFF2-40B4-BE49-F238E27FC236}">
                <a16:creationId xmlns:a16="http://schemas.microsoft.com/office/drawing/2014/main" id="{0F0C42B7-D53A-63B1-5697-B6143636316E}"/>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21</a:t>
            </a:fld>
            <a:endParaRPr lang="en-IN" dirty="0"/>
          </a:p>
        </p:txBody>
      </p:sp>
    </p:spTree>
    <p:extLst>
      <p:ext uri="{BB962C8B-B14F-4D97-AF65-F5344CB8AC3E}">
        <p14:creationId xmlns:p14="http://schemas.microsoft.com/office/powerpoint/2010/main" val="389199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35B0BE-B6BC-DA43-794E-46D685E15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758" y="1321060"/>
            <a:ext cx="5827163" cy="37758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D5F3D90E-9C05-FD26-A11A-D43A693FDD96}"/>
              </a:ext>
            </a:extLst>
          </p:cNvPr>
          <p:cNvSpPr txBox="1"/>
          <p:nvPr/>
        </p:nvSpPr>
        <p:spPr>
          <a:xfrm>
            <a:off x="563418" y="586571"/>
            <a:ext cx="10649527" cy="461665"/>
          </a:xfrm>
          <a:prstGeom prst="rect">
            <a:avLst/>
          </a:prstGeom>
          <a:solidFill>
            <a:schemeClr val="accent1"/>
          </a:solidFill>
        </p:spPr>
        <p:txBody>
          <a:bodyPr wrap="square">
            <a:spAutoFit/>
          </a:bodyPr>
          <a:lstStyle/>
          <a:p>
            <a:pPr algn="ctr">
              <a:lnSpc>
                <a:spcPct val="100000"/>
              </a:lnSpc>
              <a:spcBef>
                <a:spcPts val="600"/>
              </a:spcBef>
              <a:spcAft>
                <a:spcPts val="600"/>
              </a:spcAft>
            </a:pPr>
            <a:r>
              <a:rPr lang="en-IN" sz="2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Thanks for listening</a:t>
            </a:r>
          </a:p>
        </p:txBody>
      </p:sp>
      <p:sp>
        <p:nvSpPr>
          <p:cNvPr id="6" name="TextBox 5">
            <a:extLst>
              <a:ext uri="{FF2B5EF4-FFF2-40B4-BE49-F238E27FC236}">
                <a16:creationId xmlns:a16="http://schemas.microsoft.com/office/drawing/2014/main" id="{ED7C09E5-49B7-8900-9DBE-B5148328FB38}"/>
              </a:ext>
            </a:extLst>
          </p:cNvPr>
          <p:cNvSpPr txBox="1"/>
          <p:nvPr/>
        </p:nvSpPr>
        <p:spPr>
          <a:xfrm>
            <a:off x="2613122" y="5629625"/>
            <a:ext cx="7315969" cy="523220"/>
          </a:xfrm>
          <a:prstGeom prst="rect">
            <a:avLst/>
          </a:prstGeom>
          <a:noFill/>
        </p:spPr>
        <p:txBody>
          <a:bodyPr wrap="square">
            <a:spAutoFit/>
          </a:bodyPr>
          <a:lstStyle/>
          <a:p>
            <a:r>
              <a:rPr lang="en-IN" sz="2800" b="1" dirty="0">
                <a:latin typeface="Blackadder ITC" panose="04020505051007020D02" pitchFamily="82" charset="0"/>
              </a:rPr>
              <a:t>Thanks for giving me the place to work and identify with</a:t>
            </a:r>
            <a:endParaRPr lang="en-IN" sz="2800" b="1" dirty="0"/>
          </a:p>
        </p:txBody>
      </p:sp>
      <p:sp>
        <p:nvSpPr>
          <p:cNvPr id="3" name="Slide Number Placeholder 4">
            <a:extLst>
              <a:ext uri="{FF2B5EF4-FFF2-40B4-BE49-F238E27FC236}">
                <a16:creationId xmlns:a16="http://schemas.microsoft.com/office/drawing/2014/main" id="{89D137C5-76D0-6FFE-6904-3857B05064C2}"/>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22</a:t>
            </a:fld>
            <a:endParaRPr lang="en-IN" dirty="0"/>
          </a:p>
        </p:txBody>
      </p:sp>
    </p:spTree>
    <p:extLst>
      <p:ext uri="{BB962C8B-B14F-4D97-AF65-F5344CB8AC3E}">
        <p14:creationId xmlns:p14="http://schemas.microsoft.com/office/powerpoint/2010/main" val="208252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3D1C4E-8CC3-C0B1-F674-19ACE81D7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14" y="1482570"/>
            <a:ext cx="5190479" cy="3892859"/>
          </a:xfrm>
          <a:prstGeom prst="rect">
            <a:avLst/>
          </a:prstGeom>
        </p:spPr>
      </p:pic>
      <p:sp>
        <p:nvSpPr>
          <p:cNvPr id="3" name="TextBox 2">
            <a:extLst>
              <a:ext uri="{FF2B5EF4-FFF2-40B4-BE49-F238E27FC236}">
                <a16:creationId xmlns:a16="http://schemas.microsoft.com/office/drawing/2014/main" id="{3E417F9A-491A-1A1B-62A5-07B94AF36410}"/>
              </a:ext>
            </a:extLst>
          </p:cNvPr>
          <p:cNvSpPr txBox="1"/>
          <p:nvPr/>
        </p:nvSpPr>
        <p:spPr>
          <a:xfrm>
            <a:off x="5900692" y="1717965"/>
            <a:ext cx="5875672" cy="3539430"/>
          </a:xfrm>
          <a:prstGeom prst="rect">
            <a:avLst/>
          </a:prstGeom>
          <a:noFill/>
        </p:spPr>
        <p:txBody>
          <a:bodyPr wrap="square">
            <a:spAutoFit/>
          </a:bodyPr>
          <a:lstStyle/>
          <a:p>
            <a:pPr algn="just"/>
            <a:r>
              <a:rPr lang="en-IN" sz="2800" dirty="0">
                <a:latin typeface="Cambria" panose="02040503050406030204" pitchFamily="18" charset="0"/>
                <a:ea typeface="Cambria" panose="02040503050406030204" pitchFamily="18" charset="0"/>
              </a:rPr>
              <a:t>Solar cell is an electrical device which converts the solar energy (energy obtained from the sun) directly into electrical energy.</a:t>
            </a:r>
          </a:p>
          <a:p>
            <a:pPr algn="just"/>
            <a:endParaRPr lang="en-IN" sz="2800" dirty="0">
              <a:latin typeface="Cambria" panose="02040503050406030204" pitchFamily="18" charset="0"/>
              <a:ea typeface="Cambria" panose="02040503050406030204" pitchFamily="18" charset="0"/>
            </a:endParaRPr>
          </a:p>
          <a:p>
            <a:pPr algn="just"/>
            <a:r>
              <a:rPr lang="en-IN" sz="2800" dirty="0">
                <a:latin typeface="Cambria" panose="02040503050406030204" pitchFamily="18" charset="0"/>
                <a:ea typeface="Cambria" panose="02040503050406030204" pitchFamily="18" charset="0"/>
              </a:rPr>
              <a:t>Principle: The solar cells are based on the principles of photovoltaic effect.</a:t>
            </a:r>
            <a:r>
              <a:rPr lang="en-IN" sz="2400" dirty="0">
                <a:effectLst/>
                <a:latin typeface="Georgia" panose="02040502050405020303" pitchFamily="18" charset="0"/>
                <a:ea typeface="Calibri" panose="020F0502020204030204" pitchFamily="34" charset="0"/>
                <a:cs typeface="CMTI12"/>
              </a:rPr>
              <a:t> </a:t>
            </a:r>
            <a:endParaRPr lang="en-IN" sz="2800" dirty="0">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D5DA986D-4005-029A-68DC-91E9E016EA70}"/>
              </a:ext>
            </a:extLst>
          </p:cNvPr>
          <p:cNvSpPr/>
          <p:nvPr/>
        </p:nvSpPr>
        <p:spPr>
          <a:xfrm>
            <a:off x="550414" y="600364"/>
            <a:ext cx="11152060" cy="611797"/>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Introduction</a:t>
            </a:r>
            <a:endParaRPr lang="en-IN" sz="3600" dirty="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2" name="Slide Number Placeholder 4">
            <a:extLst>
              <a:ext uri="{FF2B5EF4-FFF2-40B4-BE49-F238E27FC236}">
                <a16:creationId xmlns:a16="http://schemas.microsoft.com/office/drawing/2014/main" id="{2C794EE5-244A-133F-A75A-2A2A87045210}"/>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3</a:t>
            </a:fld>
            <a:endParaRPr lang="en-IN" dirty="0"/>
          </a:p>
        </p:txBody>
      </p:sp>
    </p:spTree>
    <p:extLst>
      <p:ext uri="{BB962C8B-B14F-4D97-AF65-F5344CB8AC3E}">
        <p14:creationId xmlns:p14="http://schemas.microsoft.com/office/powerpoint/2010/main" val="29832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A84D68-8F72-B629-BF68-A82FBDDB67EA}"/>
              </a:ext>
            </a:extLst>
          </p:cNvPr>
          <p:cNvSpPr txBox="1"/>
          <p:nvPr/>
        </p:nvSpPr>
        <p:spPr>
          <a:xfrm>
            <a:off x="865910" y="950531"/>
            <a:ext cx="6125442" cy="5078313"/>
          </a:xfrm>
          <a:prstGeom prst="rect">
            <a:avLst/>
          </a:prstGeom>
          <a:noFill/>
          <a:ln>
            <a:solidFill>
              <a:schemeClr val="bg1"/>
            </a:solidFill>
          </a:ln>
        </p:spPr>
        <p:txBody>
          <a:bodyPr wrap="square">
            <a:spAutoFit/>
          </a:bodyPr>
          <a:lstStyle/>
          <a:p>
            <a:r>
              <a:rPr lang="en-IN" b="1" dirty="0">
                <a:solidFill>
                  <a:srgbClr val="00B0F0"/>
                </a:solidFill>
                <a:latin typeface="Cambria" panose="02040503050406030204" pitchFamily="18" charset="0"/>
                <a:ea typeface="Cambria" panose="02040503050406030204" pitchFamily="18" charset="0"/>
              </a:rPr>
              <a:t>First Generation:</a:t>
            </a:r>
          </a:p>
          <a:p>
            <a:pPr marL="285750" indent="-285750" algn="just">
              <a:buFont typeface="Courier New" panose="02070309020205020404" pitchFamily="49" charset="0"/>
              <a:buChar char="o"/>
            </a:pPr>
            <a:r>
              <a:rPr lang="en-IN" dirty="0">
                <a:latin typeface="Cambria" panose="02040503050406030204" pitchFamily="18" charset="0"/>
                <a:ea typeface="Cambria" panose="02040503050406030204" pitchFamily="18" charset="0"/>
              </a:rPr>
              <a:t>Silicon wafer solar cells are the most widely used of all solar cells.</a:t>
            </a:r>
          </a:p>
          <a:p>
            <a:pPr marL="285750" indent="-285750" algn="just">
              <a:buFont typeface="Courier New" panose="02070309020205020404" pitchFamily="49" charset="0"/>
              <a:buChar char="o"/>
            </a:pPr>
            <a:r>
              <a:rPr lang="en-IN" dirty="0">
                <a:latin typeface="Cambria" panose="02040503050406030204" pitchFamily="18" charset="0"/>
                <a:ea typeface="Cambria" panose="02040503050406030204" pitchFamily="18" charset="0"/>
              </a:rPr>
              <a:t>They are also the most efficient in terms of single cell photovoltaic devices, and it is the second most abundant element on Earth.</a:t>
            </a:r>
          </a:p>
          <a:p>
            <a:pPr algn="just"/>
            <a:r>
              <a:rPr lang="en-IN" b="1" dirty="0">
                <a:solidFill>
                  <a:srgbClr val="00B050"/>
                </a:solidFill>
                <a:latin typeface="Cambria" panose="02040503050406030204" pitchFamily="18" charset="0"/>
                <a:ea typeface="Cambria" panose="02040503050406030204" pitchFamily="18" charset="0"/>
              </a:rPr>
              <a:t>Second Generation:</a:t>
            </a:r>
          </a:p>
          <a:p>
            <a:pPr marL="285750" indent="-285750" algn="just">
              <a:buFont typeface="Courier New" panose="02070309020205020404" pitchFamily="49" charset="0"/>
              <a:buChar char="o"/>
            </a:pPr>
            <a:r>
              <a:rPr lang="en-IN" dirty="0">
                <a:latin typeface="Cambria" panose="02040503050406030204" pitchFamily="18" charset="0"/>
                <a:ea typeface="Cambria" panose="02040503050406030204" pitchFamily="18" charset="0"/>
              </a:rPr>
              <a:t> Thin film solar cells emerged due to their lower production costs and minimal material consumption.</a:t>
            </a:r>
          </a:p>
          <a:p>
            <a:pPr marL="285750" indent="-285750" algn="just">
              <a:buFont typeface="Courier New" panose="02070309020205020404" pitchFamily="49" charset="0"/>
              <a:buChar char="o"/>
            </a:pPr>
            <a:r>
              <a:rPr lang="en-IN" dirty="0">
                <a:latin typeface="Cambria" panose="02040503050406030204" pitchFamily="18" charset="0"/>
                <a:ea typeface="Cambria" panose="02040503050406030204" pitchFamily="18" charset="0"/>
              </a:rPr>
              <a:t> The semiconductor material used in the cell has a direct band gap as opposed to the indirect band gap of silicon.</a:t>
            </a:r>
          </a:p>
          <a:p>
            <a:pPr algn="just"/>
            <a:r>
              <a:rPr lang="en-IN" b="1" dirty="0">
                <a:solidFill>
                  <a:srgbClr val="AE1100"/>
                </a:solidFill>
                <a:latin typeface="Cambria" panose="02040503050406030204" pitchFamily="18" charset="0"/>
                <a:ea typeface="Cambria" panose="02040503050406030204" pitchFamily="18" charset="0"/>
              </a:rPr>
              <a:t>Third Generation:</a:t>
            </a:r>
          </a:p>
          <a:p>
            <a:pPr marL="285750" indent="-285750" algn="just">
              <a:buFont typeface="Courier New" panose="02070309020205020404" pitchFamily="49" charset="0"/>
              <a:buChar char="o"/>
            </a:pPr>
            <a:r>
              <a:rPr lang="en-IN" dirty="0">
                <a:latin typeface="Cambria" panose="02040503050406030204" pitchFamily="18" charset="0"/>
                <a:ea typeface="Cambria" panose="02040503050406030204" pitchFamily="18" charset="0"/>
              </a:rPr>
              <a:t>Third-generation solar cells (SCs) are solution processed SCS based on semiconducting organic macromolecules, inorganic nanoparticles or hybrids.</a:t>
            </a:r>
          </a:p>
          <a:p>
            <a:pPr marL="285750" indent="-285750" algn="just">
              <a:buFont typeface="Courier New" panose="02070309020205020404" pitchFamily="49" charset="0"/>
              <a:buChar char="o"/>
            </a:pPr>
            <a:r>
              <a:rPr lang="en-IN" dirty="0">
                <a:latin typeface="Cambria" panose="02040503050406030204" pitchFamily="18" charset="0"/>
                <a:ea typeface="Cambria" panose="02040503050406030204" pitchFamily="18" charset="0"/>
              </a:rPr>
              <a:t> Common third-generation systems include multi-layer ("tandem") cells which help in minimizing energy losses in the band gap.</a:t>
            </a:r>
          </a:p>
        </p:txBody>
      </p:sp>
      <p:graphicFrame>
        <p:nvGraphicFramePr>
          <p:cNvPr id="4" name="Diagram 3">
            <a:extLst>
              <a:ext uri="{FF2B5EF4-FFF2-40B4-BE49-F238E27FC236}">
                <a16:creationId xmlns:a16="http://schemas.microsoft.com/office/drawing/2014/main" id="{0F2BA4EA-5517-F3C5-7B5E-C209D7B2388E}"/>
              </a:ext>
            </a:extLst>
          </p:cNvPr>
          <p:cNvGraphicFramePr/>
          <p:nvPr>
            <p:extLst>
              <p:ext uri="{D42A27DB-BD31-4B8C-83A1-F6EECF244321}">
                <p14:modId xmlns:p14="http://schemas.microsoft.com/office/powerpoint/2010/main" val="2324549422"/>
              </p:ext>
            </p:extLst>
          </p:nvPr>
        </p:nvGraphicFramePr>
        <p:xfrm>
          <a:off x="6991352" y="692727"/>
          <a:ext cx="4345515" cy="5386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4">
            <a:extLst>
              <a:ext uri="{FF2B5EF4-FFF2-40B4-BE49-F238E27FC236}">
                <a16:creationId xmlns:a16="http://schemas.microsoft.com/office/drawing/2014/main" id="{02D88E9D-3661-B1A6-7E58-CE04A374AFCC}"/>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4</a:t>
            </a:fld>
            <a:endParaRPr lang="en-IN" dirty="0"/>
          </a:p>
        </p:txBody>
      </p:sp>
    </p:spTree>
    <p:extLst>
      <p:ext uri="{BB962C8B-B14F-4D97-AF65-F5344CB8AC3E}">
        <p14:creationId xmlns:p14="http://schemas.microsoft.com/office/powerpoint/2010/main" val="43606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C751-00ED-330B-1E32-0C228B727081}"/>
              </a:ext>
            </a:extLst>
          </p:cNvPr>
          <p:cNvSpPr>
            <a:spLocks noGrp="1"/>
          </p:cNvSpPr>
          <p:nvPr>
            <p:ph type="ctrTitle"/>
          </p:nvPr>
        </p:nvSpPr>
        <p:spPr>
          <a:xfrm>
            <a:off x="665736" y="618568"/>
            <a:ext cx="4119328" cy="665018"/>
          </a:xfrm>
        </p:spPr>
        <p:txBody>
          <a:bodyPr>
            <a:noAutofit/>
          </a:bodyPr>
          <a:lstStyle/>
          <a:p>
            <a:pPr algn="l"/>
            <a:r>
              <a:rPr lang="en-US" sz="32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IN" sz="32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erovskite solar cell</a:t>
            </a:r>
          </a:p>
        </p:txBody>
      </p:sp>
      <p:sp>
        <p:nvSpPr>
          <p:cNvPr id="3" name="Subtitle 2">
            <a:extLst>
              <a:ext uri="{FF2B5EF4-FFF2-40B4-BE49-F238E27FC236}">
                <a16:creationId xmlns:a16="http://schemas.microsoft.com/office/drawing/2014/main" id="{8B00BDEA-AE64-2BAA-E4A4-703745A05B41}"/>
              </a:ext>
            </a:extLst>
          </p:cNvPr>
          <p:cNvSpPr>
            <a:spLocks noGrp="1"/>
          </p:cNvSpPr>
          <p:nvPr>
            <p:ph type="subTitle" idx="1"/>
          </p:nvPr>
        </p:nvSpPr>
        <p:spPr>
          <a:xfrm>
            <a:off x="581891" y="1571347"/>
            <a:ext cx="7727608" cy="4900473"/>
          </a:xfrm>
        </p:spPr>
        <p:txBody>
          <a:bodyPr>
            <a:noAutofit/>
          </a:bodyPr>
          <a:lstStyle/>
          <a:p>
            <a:pPr marL="285750" indent="-285750" algn="l">
              <a:lnSpc>
                <a:spcPct val="150000"/>
              </a:lnSpc>
              <a:buBlip>
                <a:blip r:embed="rId2"/>
              </a:buBlip>
            </a:pPr>
            <a:r>
              <a:rPr lang="en-IN" dirty="0">
                <a:latin typeface="Cambria" panose="02040503050406030204" pitchFamily="18" charset="0"/>
                <a:ea typeface="Cambria" panose="02040503050406030204" pitchFamily="18" charset="0"/>
              </a:rPr>
              <a:t>Perovskite derives its name from the mineral structure Calcium Titanium oxide, discovered by German mineralogist Gustav Rose in 1839.</a:t>
            </a:r>
          </a:p>
          <a:p>
            <a:pPr marL="285750" indent="-285750" algn="l">
              <a:lnSpc>
                <a:spcPct val="150000"/>
              </a:lnSpc>
              <a:buBlip>
                <a:blip r:embed="rId2"/>
              </a:buBlip>
            </a:pPr>
            <a:r>
              <a:rPr lang="en-IN" dirty="0">
                <a:latin typeface="Cambria" panose="02040503050406030204" pitchFamily="18" charset="0"/>
                <a:ea typeface="Cambria" panose="02040503050406030204" pitchFamily="18" charset="0"/>
              </a:rPr>
              <a:t>The special structure of this mineral was later characterized by Russian mineralogist Lev. A. </a:t>
            </a:r>
            <a:r>
              <a:rPr lang="en-IN" dirty="0" err="1">
                <a:latin typeface="Cambria" panose="02040503050406030204" pitchFamily="18" charset="0"/>
                <a:ea typeface="Cambria" panose="02040503050406030204" pitchFamily="18" charset="0"/>
              </a:rPr>
              <a:t>perovski</a:t>
            </a:r>
            <a:r>
              <a:rPr lang="en-IN" dirty="0">
                <a:latin typeface="Cambria" panose="02040503050406030204" pitchFamily="18" charset="0"/>
                <a:ea typeface="Cambria" panose="02040503050406030204" pitchFamily="18" charset="0"/>
              </a:rPr>
              <a:t>, thus the name.</a:t>
            </a:r>
          </a:p>
          <a:p>
            <a:pPr marL="285750" indent="-285750" algn="l">
              <a:lnSpc>
                <a:spcPct val="150000"/>
              </a:lnSpc>
              <a:buBlip>
                <a:blip r:embed="rId2"/>
              </a:buBlip>
            </a:pPr>
            <a:r>
              <a:rPr lang="en-IN" dirty="0">
                <a:latin typeface="Cambria" panose="02040503050406030204" pitchFamily="18" charset="0"/>
                <a:ea typeface="Cambria" panose="02040503050406030204" pitchFamily="18" charset="0"/>
              </a:rPr>
              <a:t>Chemical formula of perovskite in ABX</a:t>
            </a:r>
            <a:r>
              <a:rPr lang="en-IN" baseline="-25000" dirty="0">
                <a:latin typeface="Cambria" panose="02040503050406030204" pitchFamily="18" charset="0"/>
                <a:ea typeface="Cambria" panose="02040503050406030204" pitchFamily="18" charset="0"/>
              </a:rPr>
              <a:t>3</a:t>
            </a:r>
          </a:p>
          <a:p>
            <a:pPr algn="l"/>
            <a:endParaRPr lang="en-IN" dirty="0">
              <a:solidFill>
                <a:schemeClr val="accent1"/>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9AC592E0-AFB9-381C-529C-BAA62BF25F17}"/>
              </a:ext>
            </a:extLst>
          </p:cNvPr>
          <p:cNvSpPr txBox="1"/>
          <p:nvPr/>
        </p:nvSpPr>
        <p:spPr>
          <a:xfrm>
            <a:off x="9303724" y="4254963"/>
            <a:ext cx="1783377" cy="369332"/>
          </a:xfrm>
          <a:prstGeom prst="rect">
            <a:avLst/>
          </a:prstGeom>
          <a:noFill/>
        </p:spPr>
        <p:txBody>
          <a:bodyPr wrap="square" rtlCol="0">
            <a:spAutoFit/>
          </a:bodyPr>
          <a:lstStyle/>
          <a:p>
            <a:r>
              <a:rPr lang="en-IN" b="1" dirty="0"/>
              <a:t>A</a:t>
            </a:r>
            <a:r>
              <a:rPr lang="en-IN" dirty="0"/>
              <a:t> = Cation</a:t>
            </a:r>
          </a:p>
        </p:txBody>
      </p:sp>
      <p:sp>
        <p:nvSpPr>
          <p:cNvPr id="13" name="TextBox 12">
            <a:extLst>
              <a:ext uri="{FF2B5EF4-FFF2-40B4-BE49-F238E27FC236}">
                <a16:creationId xmlns:a16="http://schemas.microsoft.com/office/drawing/2014/main" id="{AD858A63-C9C1-12D5-9753-64C126B0402B}"/>
              </a:ext>
            </a:extLst>
          </p:cNvPr>
          <p:cNvSpPr txBox="1"/>
          <p:nvPr/>
        </p:nvSpPr>
        <p:spPr>
          <a:xfrm>
            <a:off x="9303724" y="4542748"/>
            <a:ext cx="1506682" cy="369332"/>
          </a:xfrm>
          <a:prstGeom prst="rect">
            <a:avLst/>
          </a:prstGeom>
          <a:noFill/>
        </p:spPr>
        <p:txBody>
          <a:bodyPr wrap="square" rtlCol="0">
            <a:spAutoFit/>
          </a:bodyPr>
          <a:lstStyle/>
          <a:p>
            <a:r>
              <a:rPr lang="en-IN" b="1" dirty="0"/>
              <a:t>B</a:t>
            </a:r>
            <a:r>
              <a:rPr lang="en-IN" dirty="0"/>
              <a:t> = Metal ion</a:t>
            </a:r>
          </a:p>
        </p:txBody>
      </p:sp>
      <p:sp>
        <p:nvSpPr>
          <p:cNvPr id="14" name="TextBox 13">
            <a:extLst>
              <a:ext uri="{FF2B5EF4-FFF2-40B4-BE49-F238E27FC236}">
                <a16:creationId xmlns:a16="http://schemas.microsoft.com/office/drawing/2014/main" id="{6D998C81-8EA0-902C-3FF2-8AC8C0EBE6EF}"/>
              </a:ext>
            </a:extLst>
          </p:cNvPr>
          <p:cNvSpPr txBox="1"/>
          <p:nvPr/>
        </p:nvSpPr>
        <p:spPr>
          <a:xfrm>
            <a:off x="9303724" y="4839677"/>
            <a:ext cx="1771725" cy="1200329"/>
          </a:xfrm>
          <a:prstGeom prst="rect">
            <a:avLst/>
          </a:prstGeom>
          <a:noFill/>
        </p:spPr>
        <p:txBody>
          <a:bodyPr wrap="square" rtlCol="0">
            <a:spAutoFit/>
          </a:bodyPr>
          <a:lstStyle/>
          <a:p>
            <a:r>
              <a:rPr lang="en-IN" b="1" dirty="0"/>
              <a:t>X</a:t>
            </a:r>
            <a:r>
              <a:rPr lang="en-IN" dirty="0"/>
              <a:t> = Anions as Oxygen,</a:t>
            </a:r>
          </a:p>
          <a:p>
            <a:r>
              <a:rPr lang="en-IN" dirty="0"/>
              <a:t> Halogens, or alkali metals</a:t>
            </a:r>
          </a:p>
        </p:txBody>
      </p:sp>
      <p:pic>
        <p:nvPicPr>
          <p:cNvPr id="15" name="Picture 14">
            <a:extLst>
              <a:ext uri="{FF2B5EF4-FFF2-40B4-BE49-F238E27FC236}">
                <a16:creationId xmlns:a16="http://schemas.microsoft.com/office/drawing/2014/main" id="{66568083-5868-83A4-D654-534C815CEB02}"/>
              </a:ext>
            </a:extLst>
          </p:cNvPr>
          <p:cNvPicPr>
            <a:picLocks noChangeAspect="1"/>
          </p:cNvPicPr>
          <p:nvPr/>
        </p:nvPicPr>
        <p:blipFill rotWithShape="1">
          <a:blip r:embed="rId3">
            <a:extLst>
              <a:ext uri="{28A0092B-C50C-407E-A947-70E740481C1C}">
                <a14:useLocalDpi xmlns:a14="http://schemas.microsoft.com/office/drawing/2010/main" val="0"/>
              </a:ext>
            </a:extLst>
          </a:blip>
          <a:srcRect l="28751" t="63704" r="63288" b="21975"/>
          <a:stretch/>
        </p:blipFill>
        <p:spPr>
          <a:xfrm>
            <a:off x="8196499" y="3913502"/>
            <a:ext cx="970599" cy="982133"/>
          </a:xfrm>
          <a:prstGeom prst="rect">
            <a:avLst/>
          </a:prstGeom>
        </p:spPr>
      </p:pic>
      <p:pic>
        <p:nvPicPr>
          <p:cNvPr id="16" name="Picture 15">
            <a:extLst>
              <a:ext uri="{FF2B5EF4-FFF2-40B4-BE49-F238E27FC236}">
                <a16:creationId xmlns:a16="http://schemas.microsoft.com/office/drawing/2014/main" id="{A3F6CEBD-B83D-65AD-4F67-B3A4F88CE557}"/>
              </a:ext>
            </a:extLst>
          </p:cNvPr>
          <p:cNvPicPr>
            <a:picLocks noChangeAspect="1"/>
          </p:cNvPicPr>
          <p:nvPr/>
        </p:nvPicPr>
        <p:blipFill rotWithShape="1">
          <a:blip r:embed="rId3">
            <a:extLst>
              <a:ext uri="{28A0092B-C50C-407E-A947-70E740481C1C}">
                <a14:useLocalDpi xmlns:a14="http://schemas.microsoft.com/office/drawing/2010/main" val="0"/>
              </a:ext>
            </a:extLst>
          </a:blip>
          <a:srcRect l="46173" t="55939" r="48681" b="33951"/>
          <a:stretch/>
        </p:blipFill>
        <p:spPr>
          <a:xfrm>
            <a:off x="8368073" y="5511474"/>
            <a:ext cx="627449" cy="693342"/>
          </a:xfrm>
          <a:prstGeom prst="rect">
            <a:avLst/>
          </a:prstGeom>
        </p:spPr>
      </p:pic>
      <p:pic>
        <p:nvPicPr>
          <p:cNvPr id="17" name="Picture 16">
            <a:extLst>
              <a:ext uri="{FF2B5EF4-FFF2-40B4-BE49-F238E27FC236}">
                <a16:creationId xmlns:a16="http://schemas.microsoft.com/office/drawing/2014/main" id="{2161EBCA-6747-3EA9-DC92-4B77AC74737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5833" b="49815" l="47708" r="49740"/>
                    </a14:imgEffect>
                    <a14:imgEffect>
                      <a14:artisticCutout/>
                    </a14:imgEffect>
                  </a14:imgLayer>
                </a14:imgProps>
              </a:ext>
              <a:ext uri="{28A0092B-C50C-407E-A947-70E740481C1C}">
                <a14:useLocalDpi xmlns:a14="http://schemas.microsoft.com/office/drawing/2010/main" val="0"/>
              </a:ext>
            </a:extLst>
          </a:blip>
          <a:srcRect l="47500" t="45432" r="50000" b="50000"/>
          <a:stretch/>
        </p:blipFill>
        <p:spPr>
          <a:xfrm>
            <a:off x="8529397" y="5001947"/>
            <a:ext cx="304802" cy="313268"/>
          </a:xfrm>
          <a:prstGeom prst="rect">
            <a:avLst/>
          </a:prstGeom>
        </p:spPr>
      </p:pic>
      <p:pic>
        <p:nvPicPr>
          <p:cNvPr id="18" name="Picture 17">
            <a:extLst>
              <a:ext uri="{FF2B5EF4-FFF2-40B4-BE49-F238E27FC236}">
                <a16:creationId xmlns:a16="http://schemas.microsoft.com/office/drawing/2014/main" id="{27FC1B22-DE53-DAEA-0B97-407F998E97CD}"/>
              </a:ext>
            </a:extLst>
          </p:cNvPr>
          <p:cNvPicPr>
            <a:picLocks noChangeAspect="1"/>
          </p:cNvPicPr>
          <p:nvPr/>
        </p:nvPicPr>
        <p:blipFill rotWithShape="1">
          <a:blip r:embed="rId6">
            <a:extLst>
              <a:ext uri="{28A0092B-C50C-407E-A947-70E740481C1C}">
                <a14:useLocalDpi xmlns:a14="http://schemas.microsoft.com/office/drawing/2010/main" val="0"/>
              </a:ext>
            </a:extLst>
          </a:blip>
          <a:srcRect l="27847" t="17284" r="30833" b="19382"/>
          <a:stretch/>
        </p:blipFill>
        <p:spPr>
          <a:xfrm>
            <a:off x="7780259" y="1159392"/>
            <a:ext cx="3233241" cy="2787651"/>
          </a:xfrm>
          <a:prstGeom prst="rect">
            <a:avLst/>
          </a:prstGeom>
        </p:spPr>
      </p:pic>
      <p:sp>
        <p:nvSpPr>
          <p:cNvPr id="4" name="Slide Number Placeholder 4">
            <a:extLst>
              <a:ext uri="{FF2B5EF4-FFF2-40B4-BE49-F238E27FC236}">
                <a16:creationId xmlns:a16="http://schemas.microsoft.com/office/drawing/2014/main" id="{8E86154E-1EC8-1CF9-4C45-9F48B3377F1A}"/>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5</a:t>
            </a:fld>
            <a:endParaRPr lang="en-IN" dirty="0"/>
          </a:p>
        </p:txBody>
      </p:sp>
    </p:spTree>
    <p:extLst>
      <p:ext uri="{BB962C8B-B14F-4D97-AF65-F5344CB8AC3E}">
        <p14:creationId xmlns:p14="http://schemas.microsoft.com/office/powerpoint/2010/main" val="224899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7A6C60-DF1F-4B3B-B5F6-46983131E030}"/>
              </a:ext>
            </a:extLst>
          </p:cNvPr>
          <p:cNvPicPr>
            <a:picLocks noChangeAspect="1"/>
          </p:cNvPicPr>
          <p:nvPr/>
        </p:nvPicPr>
        <p:blipFill rotWithShape="1">
          <a:blip r:embed="rId2"/>
          <a:srcRect l="188"/>
          <a:stretch/>
        </p:blipFill>
        <p:spPr>
          <a:xfrm>
            <a:off x="1076542" y="854364"/>
            <a:ext cx="9609931" cy="4792515"/>
          </a:xfrm>
          <a:prstGeom prst="rect">
            <a:avLst/>
          </a:prstGeom>
        </p:spPr>
      </p:pic>
      <p:sp>
        <p:nvSpPr>
          <p:cNvPr id="4" name="TextBox 3">
            <a:extLst>
              <a:ext uri="{FF2B5EF4-FFF2-40B4-BE49-F238E27FC236}">
                <a16:creationId xmlns:a16="http://schemas.microsoft.com/office/drawing/2014/main" id="{264D44FA-3D24-827D-BDB4-0E770FBADDFE}"/>
              </a:ext>
            </a:extLst>
          </p:cNvPr>
          <p:cNvSpPr txBox="1"/>
          <p:nvPr/>
        </p:nvSpPr>
        <p:spPr>
          <a:xfrm>
            <a:off x="1937615" y="5818970"/>
            <a:ext cx="6094268" cy="369332"/>
          </a:xfrm>
          <a:prstGeom prst="rect">
            <a:avLst/>
          </a:prstGeom>
          <a:noFill/>
        </p:spPr>
        <p:txBody>
          <a:bodyPr wrap="square">
            <a:spAutoFit/>
          </a:bodyPr>
          <a:lstStyle/>
          <a:p>
            <a:r>
              <a:rPr lang="en-IN" dirty="0"/>
              <a:t>Source : https://www.nrel.gov/pv/cell-efficiency.html</a:t>
            </a:r>
          </a:p>
        </p:txBody>
      </p:sp>
      <p:sp>
        <p:nvSpPr>
          <p:cNvPr id="3" name="Slide Number Placeholder 4">
            <a:extLst>
              <a:ext uri="{FF2B5EF4-FFF2-40B4-BE49-F238E27FC236}">
                <a16:creationId xmlns:a16="http://schemas.microsoft.com/office/drawing/2014/main" id="{BBFF7552-8D63-51AE-A60F-6442E397B73A}"/>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6</a:t>
            </a:fld>
            <a:endParaRPr lang="en-IN" dirty="0"/>
          </a:p>
        </p:txBody>
      </p:sp>
    </p:spTree>
    <p:extLst>
      <p:ext uri="{BB962C8B-B14F-4D97-AF65-F5344CB8AC3E}">
        <p14:creationId xmlns:p14="http://schemas.microsoft.com/office/powerpoint/2010/main" val="345760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0E94975-3CBA-65E4-6C75-AAE99A3882A0}"/>
              </a:ext>
            </a:extLst>
          </p:cNvPr>
          <p:cNvSpPr txBox="1"/>
          <p:nvPr/>
        </p:nvSpPr>
        <p:spPr>
          <a:xfrm>
            <a:off x="2137479" y="2199535"/>
            <a:ext cx="3559026" cy="4092211"/>
          </a:xfrm>
          <a:prstGeom prst="rect">
            <a:avLst/>
          </a:prstGeom>
          <a:noFill/>
        </p:spPr>
        <p:txBody>
          <a:bodyPr wrap="square">
            <a:spAutoFit/>
          </a:bodyPr>
          <a:lstStyle/>
          <a:p>
            <a:pPr marL="214313" indent="-214313">
              <a:lnSpc>
                <a:spcPct val="150000"/>
              </a:lnSpc>
              <a:buBlip>
                <a:blip r:embed="rId2"/>
              </a:buBlip>
            </a:pPr>
            <a:r>
              <a:rPr lang="en-IN" sz="2200" dirty="0">
                <a:latin typeface="Cambria" panose="02040503050406030204" pitchFamily="18" charset="0"/>
                <a:ea typeface="Cambria" panose="02040503050406030204" pitchFamily="18" charset="0"/>
              </a:rPr>
              <a:t>Easy fabrication methods</a:t>
            </a:r>
          </a:p>
          <a:p>
            <a:pPr marL="214313" indent="-214313">
              <a:lnSpc>
                <a:spcPct val="150000"/>
              </a:lnSpc>
              <a:buBlip>
                <a:blip r:embed="rId2"/>
              </a:buBlip>
            </a:pPr>
            <a:r>
              <a:rPr lang="en-IN" sz="2200" dirty="0">
                <a:latin typeface="Cambria" panose="02040503050406030204" pitchFamily="18" charset="0"/>
                <a:ea typeface="Cambria" panose="02040503050406030204" pitchFamily="18" charset="0"/>
              </a:rPr>
              <a:t>Small and tuneable bandgap</a:t>
            </a:r>
          </a:p>
          <a:p>
            <a:pPr marL="214313" indent="-214313">
              <a:lnSpc>
                <a:spcPct val="150000"/>
              </a:lnSpc>
              <a:buBlip>
                <a:blip r:embed="rId2"/>
              </a:buBlip>
            </a:pPr>
            <a:r>
              <a:rPr lang="en-IN" sz="2200" dirty="0">
                <a:latin typeface="Cambria" panose="02040503050406030204" pitchFamily="18" charset="0"/>
                <a:ea typeface="Cambria" panose="02040503050406030204" pitchFamily="18" charset="0"/>
              </a:rPr>
              <a:t>High extinction coefficient</a:t>
            </a:r>
          </a:p>
          <a:p>
            <a:pPr marL="214313" indent="-214313">
              <a:lnSpc>
                <a:spcPct val="150000"/>
              </a:lnSpc>
              <a:buBlip>
                <a:blip r:embed="rId2"/>
              </a:buBlip>
            </a:pPr>
            <a:r>
              <a:rPr lang="en-IN" sz="2200" dirty="0">
                <a:latin typeface="Cambria" panose="02040503050406030204" pitchFamily="18" charset="0"/>
                <a:ea typeface="Cambria" panose="02040503050406030204" pitchFamily="18" charset="0"/>
              </a:rPr>
              <a:t>High carrier mobility</a:t>
            </a:r>
          </a:p>
          <a:p>
            <a:pPr marL="214313" indent="-214313">
              <a:lnSpc>
                <a:spcPct val="150000"/>
              </a:lnSpc>
              <a:buBlip>
                <a:blip r:embed="rId2"/>
              </a:buBlip>
            </a:pPr>
            <a:r>
              <a:rPr lang="en-IN" sz="2200" dirty="0">
                <a:latin typeface="Cambria" panose="02040503050406030204" pitchFamily="18" charset="0"/>
                <a:ea typeface="Cambria" panose="02040503050406030204" pitchFamily="18" charset="0"/>
              </a:rPr>
              <a:t>High absorption coefficient</a:t>
            </a:r>
          </a:p>
          <a:p>
            <a:pPr>
              <a:lnSpc>
                <a:spcPct val="150000"/>
              </a:lnSpc>
            </a:pPr>
            <a:endParaRPr lang="en-IN" sz="2200" dirty="0">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77E72C2A-5D70-5466-FD24-295B58405076}"/>
              </a:ext>
            </a:extLst>
          </p:cNvPr>
          <p:cNvSpPr/>
          <p:nvPr/>
        </p:nvSpPr>
        <p:spPr>
          <a:xfrm>
            <a:off x="2137479" y="1346705"/>
            <a:ext cx="2822179" cy="491490"/>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Advantage </a:t>
            </a:r>
            <a:endParaRPr lang="en-IN" sz="2800" dirty="0">
              <a:ln w="0"/>
              <a:solidFill>
                <a:schemeClr val="accent1">
                  <a:lumMod val="75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14" name="Arrow: Down 13">
            <a:extLst>
              <a:ext uri="{FF2B5EF4-FFF2-40B4-BE49-F238E27FC236}">
                <a16:creationId xmlns:a16="http://schemas.microsoft.com/office/drawing/2014/main" id="{9FAF821E-81EF-C183-A9EB-AA7106F7F32E}"/>
              </a:ext>
            </a:extLst>
          </p:cNvPr>
          <p:cNvSpPr/>
          <p:nvPr/>
        </p:nvSpPr>
        <p:spPr>
          <a:xfrm>
            <a:off x="3196458" y="1838195"/>
            <a:ext cx="582930" cy="419017"/>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3" name="TextBox 2">
            <a:extLst>
              <a:ext uri="{FF2B5EF4-FFF2-40B4-BE49-F238E27FC236}">
                <a16:creationId xmlns:a16="http://schemas.microsoft.com/office/drawing/2014/main" id="{66C34773-83B7-B2BD-7CA0-CE2683A7F37A}"/>
              </a:ext>
            </a:extLst>
          </p:cNvPr>
          <p:cNvSpPr txBox="1"/>
          <p:nvPr/>
        </p:nvSpPr>
        <p:spPr>
          <a:xfrm>
            <a:off x="6096000" y="1352717"/>
            <a:ext cx="3195961" cy="523220"/>
          </a:xfrm>
          <a:prstGeom prst="rect">
            <a:avLst/>
          </a:prstGeom>
          <a:solidFill>
            <a:schemeClr val="bg2"/>
          </a:solidFill>
          <a:ln>
            <a:solidFill>
              <a:srgbClr val="FFC000"/>
            </a:solidFill>
          </a:ln>
        </p:spPr>
        <p:txBody>
          <a:bodyPr wrap="square">
            <a:spAutoFit/>
          </a:bodyPr>
          <a:lstStyle/>
          <a:p>
            <a:pPr lvl="0" algn="ctr"/>
            <a:r>
              <a:rPr lang="en-IN" sz="280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Disadvantages</a:t>
            </a:r>
          </a:p>
        </p:txBody>
      </p:sp>
      <p:sp>
        <p:nvSpPr>
          <p:cNvPr id="8" name="TextBox 7">
            <a:extLst>
              <a:ext uri="{FF2B5EF4-FFF2-40B4-BE49-F238E27FC236}">
                <a16:creationId xmlns:a16="http://schemas.microsoft.com/office/drawing/2014/main" id="{C9DE5ACD-2980-6847-6818-0B8519060AD6}"/>
              </a:ext>
            </a:extLst>
          </p:cNvPr>
          <p:cNvSpPr txBox="1"/>
          <p:nvPr/>
        </p:nvSpPr>
        <p:spPr>
          <a:xfrm>
            <a:off x="6278326" y="2112778"/>
            <a:ext cx="2336847" cy="2609112"/>
          </a:xfrm>
          <a:prstGeom prst="rect">
            <a:avLst/>
          </a:prstGeom>
          <a:noFill/>
        </p:spPr>
        <p:txBody>
          <a:bodyPr wrap="square">
            <a:spAutoFit/>
          </a:bodyPr>
          <a:lstStyle/>
          <a:p>
            <a:endParaRPr lang="en-IN" sz="2400" dirty="0">
              <a:latin typeface="Cambria" panose="02040503050406030204" pitchFamily="18" charset="0"/>
              <a:ea typeface="Cambria" panose="02040503050406030204" pitchFamily="18" charset="0"/>
            </a:endParaRPr>
          </a:p>
          <a:p>
            <a:pPr marL="214313" indent="-214313">
              <a:lnSpc>
                <a:spcPct val="150000"/>
              </a:lnSpc>
              <a:buBlip>
                <a:blip r:embed="rId2"/>
              </a:buBlip>
            </a:pPr>
            <a:r>
              <a:rPr lang="en-IN" sz="2400" dirty="0">
                <a:solidFill>
                  <a:schemeClr val="accent2">
                    <a:lumMod val="75000"/>
                  </a:schemeClr>
                </a:solidFill>
                <a:latin typeface="Cambria" panose="02040503050406030204" pitchFamily="18" charset="0"/>
                <a:ea typeface="Cambria" panose="02040503050406030204" pitchFamily="18" charset="0"/>
              </a:rPr>
              <a:t>Pb toxicity</a:t>
            </a:r>
          </a:p>
          <a:p>
            <a:pPr marL="214313" indent="-214313">
              <a:lnSpc>
                <a:spcPct val="150000"/>
              </a:lnSpc>
              <a:buBlip>
                <a:blip r:embed="rId2"/>
              </a:buBlip>
            </a:pPr>
            <a:r>
              <a:rPr lang="en-IN" sz="2400" dirty="0">
                <a:solidFill>
                  <a:schemeClr val="accent2">
                    <a:lumMod val="75000"/>
                  </a:schemeClr>
                </a:solidFill>
                <a:latin typeface="Cambria" panose="02040503050406030204" pitchFamily="18" charset="0"/>
                <a:ea typeface="Cambria" panose="02040503050406030204" pitchFamily="18" charset="0"/>
              </a:rPr>
              <a:t>Stability issue</a:t>
            </a:r>
          </a:p>
          <a:p>
            <a:pPr marL="214313" indent="-214313">
              <a:lnSpc>
                <a:spcPct val="150000"/>
              </a:lnSpc>
              <a:buBlip>
                <a:blip r:embed="rId2"/>
              </a:buBlip>
            </a:pPr>
            <a:r>
              <a:rPr lang="en-IN" sz="2400" dirty="0">
                <a:solidFill>
                  <a:schemeClr val="accent2">
                    <a:lumMod val="75000"/>
                  </a:schemeClr>
                </a:solidFill>
                <a:latin typeface="Cambria" panose="02040503050406030204" pitchFamily="18" charset="0"/>
                <a:ea typeface="Cambria" panose="02040503050406030204" pitchFamily="18" charset="0"/>
              </a:rPr>
              <a:t>Scaling issue</a:t>
            </a:r>
          </a:p>
          <a:p>
            <a:pPr>
              <a:lnSpc>
                <a:spcPct val="150000"/>
              </a:lnSpc>
            </a:pPr>
            <a:endParaRPr lang="en-IN" sz="2400" dirty="0">
              <a:latin typeface="Cambria" panose="02040503050406030204" pitchFamily="18" charset="0"/>
              <a:ea typeface="Cambria" panose="02040503050406030204" pitchFamily="18" charset="0"/>
            </a:endParaRPr>
          </a:p>
        </p:txBody>
      </p:sp>
      <p:sp>
        <p:nvSpPr>
          <p:cNvPr id="11" name="Arrow: Down 10">
            <a:extLst>
              <a:ext uri="{FF2B5EF4-FFF2-40B4-BE49-F238E27FC236}">
                <a16:creationId xmlns:a16="http://schemas.microsoft.com/office/drawing/2014/main" id="{16E718D2-5A18-8D1B-621A-91C274D7F552}"/>
              </a:ext>
            </a:extLst>
          </p:cNvPr>
          <p:cNvSpPr/>
          <p:nvPr/>
        </p:nvSpPr>
        <p:spPr>
          <a:xfrm>
            <a:off x="7111050" y="1875937"/>
            <a:ext cx="582930" cy="491490"/>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2" name="Slide Number Placeholder 4">
            <a:extLst>
              <a:ext uri="{FF2B5EF4-FFF2-40B4-BE49-F238E27FC236}">
                <a16:creationId xmlns:a16="http://schemas.microsoft.com/office/drawing/2014/main" id="{59203EEC-8AEC-0C94-95C1-EDC190A8E812}"/>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7</a:t>
            </a:fld>
            <a:endParaRPr lang="en-IN" dirty="0"/>
          </a:p>
        </p:txBody>
      </p:sp>
    </p:spTree>
    <p:extLst>
      <p:ext uri="{BB962C8B-B14F-4D97-AF65-F5344CB8AC3E}">
        <p14:creationId xmlns:p14="http://schemas.microsoft.com/office/powerpoint/2010/main" val="343777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66D8E6-5C76-E5B7-2D96-98044AD41D38}"/>
              </a:ext>
            </a:extLst>
          </p:cNvPr>
          <p:cNvSpPr txBox="1"/>
          <p:nvPr/>
        </p:nvSpPr>
        <p:spPr>
          <a:xfrm>
            <a:off x="3928534" y="442735"/>
            <a:ext cx="4561995" cy="461665"/>
          </a:xfrm>
          <a:prstGeom prst="rect">
            <a:avLst/>
          </a:prstGeom>
          <a:noFill/>
        </p:spPr>
        <p:txBody>
          <a:bodyPr wrap="square">
            <a:spAutoFit/>
          </a:bodyPr>
          <a:lstStyle/>
          <a:p>
            <a:pPr algn="ctr"/>
            <a:r>
              <a:rPr lang="en-IN" sz="2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Solar cell parameters</a:t>
            </a:r>
          </a:p>
        </p:txBody>
      </p:sp>
      <p:sp>
        <p:nvSpPr>
          <p:cNvPr id="6" name="TextBox 5">
            <a:extLst>
              <a:ext uri="{FF2B5EF4-FFF2-40B4-BE49-F238E27FC236}">
                <a16:creationId xmlns:a16="http://schemas.microsoft.com/office/drawing/2014/main" id="{F23A327D-D22D-E8EC-9BDA-0FB8F645EF82}"/>
              </a:ext>
            </a:extLst>
          </p:cNvPr>
          <p:cNvSpPr txBox="1"/>
          <p:nvPr/>
        </p:nvSpPr>
        <p:spPr>
          <a:xfrm>
            <a:off x="820498" y="1489928"/>
            <a:ext cx="6096000" cy="3416320"/>
          </a:xfrm>
          <a:prstGeom prst="rect">
            <a:avLst/>
          </a:prstGeom>
          <a:noFill/>
        </p:spPr>
        <p:txBody>
          <a:bodyPr wrap="square">
            <a:spAutoFit/>
          </a:bodyPr>
          <a:lstStyle/>
          <a:p>
            <a:pPr marR="0" lvl="0" algn="just" defTabSz="914400" rtl="0" eaLnBrk="0" fontAlgn="base" latinLnBrk="0" hangingPunct="0">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prstClr val="black"/>
                </a:solidFill>
                <a:effectLst/>
                <a:uLnTx/>
                <a:uFillTx/>
                <a:latin typeface="Cambria" panose="02040503050406030204"/>
                <a:ea typeface="+mn-ea"/>
                <a:cs typeface="+mn-cs"/>
              </a:rPr>
              <a:t>Efficiency is the most commonly used parameter to compare the performance of one solar cell to another.</a:t>
            </a:r>
          </a:p>
          <a:p>
            <a:pPr marR="0" lvl="0" algn="just" defTabSz="914400" rtl="0" eaLnBrk="0" fontAlgn="base" latinLnBrk="0" hangingPunct="0">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prstClr val="black"/>
                </a:solidFill>
                <a:effectLst/>
                <a:uLnTx/>
                <a:uFillTx/>
                <a:latin typeface="Cambria" panose="02040503050406030204"/>
                <a:ea typeface="+mn-ea"/>
                <a:cs typeface="+mn-cs"/>
              </a:rPr>
              <a:t>Efficiency is defined as the ratio of energy output from the solar cell to input energy from the sun. The efficiency of a solar cell is determined as the fraction of incident power that is converted to electricity.</a:t>
            </a:r>
          </a:p>
          <a:p>
            <a:pPr marR="0" lvl="0" algn="just" defTabSz="914400" rtl="0" eaLnBrk="0" fontAlgn="base" latinLnBrk="0" hangingPunct="0">
              <a:lnSpc>
                <a:spcPct val="100000"/>
              </a:lnSpc>
              <a:spcBef>
                <a:spcPct val="0"/>
              </a:spcBef>
              <a:spcAft>
                <a:spcPct val="0"/>
              </a:spcAft>
              <a:buClrTx/>
              <a:buSzTx/>
              <a:tabLst/>
              <a:defRPr/>
            </a:pPr>
            <a:r>
              <a:rPr kumimoji="0" lang="en-US" altLang="en-US" sz="2400" b="0" i="0" u="none" strike="noStrike" kern="1200" cap="none" spc="0" normalizeH="0" baseline="0" noProof="0" dirty="0">
                <a:ln>
                  <a:noFill/>
                </a:ln>
                <a:solidFill>
                  <a:prstClr val="black"/>
                </a:solidFill>
                <a:effectLst/>
                <a:uLnTx/>
                <a:uFillTx/>
                <a:latin typeface="Cambria" panose="02040503050406030204"/>
                <a:ea typeface="+mn-ea"/>
                <a:cs typeface="+mn-cs"/>
              </a:rPr>
              <a:t> </a:t>
            </a:r>
            <a:endParaRPr lang="en-IN" sz="2400" dirty="0"/>
          </a:p>
        </p:txBody>
      </p:sp>
      <p:sp>
        <p:nvSpPr>
          <p:cNvPr id="10" name="TextBox 9">
            <a:extLst>
              <a:ext uri="{FF2B5EF4-FFF2-40B4-BE49-F238E27FC236}">
                <a16:creationId xmlns:a16="http://schemas.microsoft.com/office/drawing/2014/main" id="{075D4828-6C83-FEEF-AC84-CBC665261A63}"/>
              </a:ext>
            </a:extLst>
          </p:cNvPr>
          <p:cNvSpPr txBox="1"/>
          <p:nvPr/>
        </p:nvSpPr>
        <p:spPr>
          <a:xfrm>
            <a:off x="785089" y="1041332"/>
            <a:ext cx="6096000" cy="461665"/>
          </a:xfrm>
          <a:prstGeom prst="rect">
            <a:avLst/>
          </a:prstGeom>
          <a:noFill/>
        </p:spPr>
        <p:txBody>
          <a:bodyPr wrap="square" anchor="ctr">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altLang="en-US" sz="2400" dirty="0">
                <a:solidFill>
                  <a:srgbClr val="FF0000"/>
                </a:solidFill>
                <a:latin typeface="Cambria" panose="02040503050406030204" pitchFamily="18" charset="0"/>
                <a:ea typeface="Cambria" panose="02040503050406030204" pitchFamily="18" charset="0"/>
              </a:rPr>
              <a:t>Solar Cell Efficiency (PCE%) </a:t>
            </a:r>
          </a:p>
        </p:txBody>
      </p:sp>
      <p:sp>
        <p:nvSpPr>
          <p:cNvPr id="12" name="TextBox 11">
            <a:extLst>
              <a:ext uri="{FF2B5EF4-FFF2-40B4-BE49-F238E27FC236}">
                <a16:creationId xmlns:a16="http://schemas.microsoft.com/office/drawing/2014/main" id="{A151D370-4D14-2F5E-13B2-C04BBFE012B2}"/>
              </a:ext>
            </a:extLst>
          </p:cNvPr>
          <p:cNvSpPr txBox="1"/>
          <p:nvPr/>
        </p:nvSpPr>
        <p:spPr>
          <a:xfrm>
            <a:off x="785090" y="5089852"/>
            <a:ext cx="6095999" cy="1200329"/>
          </a:xfrm>
          <a:prstGeom prst="rect">
            <a:avLst/>
          </a:prstGeom>
          <a:noFill/>
        </p:spPr>
        <p:txBody>
          <a:bodyPr wrap="square">
            <a:spAutoFit/>
          </a:bodyPr>
          <a:lstStyle/>
          <a:p>
            <a:pPr algn="just"/>
            <a:r>
              <a:rPr lang="en-US" sz="2400" dirty="0">
                <a:latin typeface="Cambria" panose="02040503050406030204" pitchFamily="18" charset="0"/>
                <a:ea typeface="Cambria" panose="02040503050406030204" pitchFamily="18" charset="0"/>
              </a:rPr>
              <a:t>The FF is defined as the ratio of the maximum power from the solar cell to the product of </a:t>
            </a:r>
            <a:r>
              <a:rPr lang="en-US" sz="2400" dirty="0" err="1">
                <a:latin typeface="Cambria" panose="02040503050406030204" pitchFamily="18" charset="0"/>
                <a:ea typeface="Cambria" panose="02040503050406030204" pitchFamily="18" charset="0"/>
              </a:rPr>
              <a:t>V</a:t>
            </a:r>
            <a:r>
              <a:rPr lang="en-US" sz="2400" baseline="-25000" dirty="0" err="1">
                <a:latin typeface="Cambria" panose="02040503050406030204" pitchFamily="18" charset="0"/>
                <a:ea typeface="Cambria" panose="02040503050406030204" pitchFamily="18" charset="0"/>
              </a:rPr>
              <a:t>oc</a:t>
            </a:r>
            <a:r>
              <a:rPr lang="en-US" sz="2400" dirty="0">
                <a:latin typeface="Cambria" panose="02040503050406030204" pitchFamily="18" charset="0"/>
                <a:ea typeface="Cambria" panose="02040503050406030204" pitchFamily="18" charset="0"/>
              </a:rPr>
              <a:t> </a:t>
            </a:r>
            <a:endParaRPr lang="en-IN" sz="24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451A0B6-009C-23C1-921C-7BE4E6EF5CD9}"/>
              </a:ext>
            </a:extLst>
          </p:cNvPr>
          <p:cNvSpPr txBox="1"/>
          <p:nvPr/>
        </p:nvSpPr>
        <p:spPr>
          <a:xfrm>
            <a:off x="663482" y="4535853"/>
            <a:ext cx="6096000" cy="461665"/>
          </a:xfrm>
          <a:prstGeom prst="rect">
            <a:avLst/>
          </a:prstGeom>
          <a:noFill/>
        </p:spPr>
        <p:txBody>
          <a:bodyPr wrap="square">
            <a:spAutoFit/>
          </a:bodyPr>
          <a:lstStyle/>
          <a:p>
            <a:pPr marL="342900" indent="-342900">
              <a:buFont typeface="Wingdings" panose="05000000000000000000" pitchFamily="2" charset="2"/>
              <a:buChar char="§"/>
            </a:pPr>
            <a:r>
              <a:rPr lang="en-IN" sz="2400" dirty="0">
                <a:solidFill>
                  <a:srgbClr val="FF0000"/>
                </a:solidFill>
                <a:latin typeface="Cambria" panose="02040503050406030204" pitchFamily="18" charset="0"/>
                <a:ea typeface="Cambria" panose="02040503050406030204" pitchFamily="18" charset="0"/>
              </a:rPr>
              <a:t>Fill factor  (FF)</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70F9AA-C4A4-5F8E-F1FC-9B277E280FB3}"/>
                  </a:ext>
                </a:extLst>
              </p:cNvPr>
              <p:cNvSpPr txBox="1"/>
              <p:nvPr/>
            </p:nvSpPr>
            <p:spPr>
              <a:xfrm>
                <a:off x="7449127" y="2344267"/>
                <a:ext cx="2624666"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η</m:t>
                      </m:r>
                      <m:r>
                        <a:rPr lang="en-IN" b="0" i="1" smtClean="0">
                          <a:latin typeface="Cambria Math" panose="02040503050406030204" pitchFamily="18" charset="0"/>
                        </a:rPr>
                        <m:t>=</m:t>
                      </m:r>
                      <m:f>
                        <m:fPr>
                          <m:ctrlPr>
                            <a:rPr lang="en-IN" b="0" i="1" smtClean="0">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i="1">
                                  <a:latin typeface="Cambria Math" panose="02040503050406030204" pitchFamily="18" charset="0"/>
                                </a:rPr>
                                <m:t>𝑂𝐶</m:t>
                              </m:r>
                            </m:sub>
                          </m:sSub>
                          <m:sSub>
                            <m:sSubPr>
                              <m:ctrlPr>
                                <a:rPr lang="en-IN" i="1">
                                  <a:latin typeface="Cambria Math" panose="02040503050406030204" pitchFamily="18" charset="0"/>
                                </a:rPr>
                              </m:ctrlPr>
                            </m:sSubPr>
                            <m:e>
                              <m:r>
                                <a:rPr lang="en-IN" i="1">
                                  <a:latin typeface="Cambria Math" panose="02040503050406030204" pitchFamily="18" charset="0"/>
                                </a:rPr>
                                <m:t>𝐼</m:t>
                              </m:r>
                            </m:e>
                            <m:sub>
                              <m:r>
                                <a:rPr lang="en-IN" i="1">
                                  <a:latin typeface="Cambria Math" panose="02040503050406030204" pitchFamily="18" charset="0"/>
                                </a:rPr>
                                <m:t>𝑆𝐶</m:t>
                              </m:r>
                            </m:sub>
                          </m:sSub>
                          <m:r>
                            <a:rPr lang="en-IN" i="1">
                              <a:latin typeface="Cambria Math" panose="02040503050406030204" pitchFamily="18" charset="0"/>
                            </a:rPr>
                            <m:t>𝐹𝐹</m:t>
                          </m:r>
                        </m:num>
                        <m:den>
                          <m:sSub>
                            <m:sSubPr>
                              <m:ctrlPr>
                                <a:rPr lang="en-IN" b="0"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𝑖𝑛</m:t>
                              </m:r>
                            </m:sub>
                          </m:sSub>
                        </m:den>
                      </m:f>
                    </m:oMath>
                  </m:oMathPara>
                </a14:m>
                <a:endParaRPr lang="en-IN" dirty="0"/>
              </a:p>
            </p:txBody>
          </p:sp>
        </mc:Choice>
        <mc:Fallback xmlns="">
          <p:sp>
            <p:nvSpPr>
              <p:cNvPr id="2" name="TextBox 1">
                <a:extLst>
                  <a:ext uri="{FF2B5EF4-FFF2-40B4-BE49-F238E27FC236}">
                    <a16:creationId xmlns:a16="http://schemas.microsoft.com/office/drawing/2014/main" id="{7870F9AA-C4A4-5F8E-F1FC-9B277E280FB3}"/>
                  </a:ext>
                </a:extLst>
              </p:cNvPr>
              <p:cNvSpPr txBox="1">
                <a:spLocks noRot="1" noChangeAspect="1" noMove="1" noResize="1" noEditPoints="1" noAdjustHandles="1" noChangeArrowheads="1" noChangeShapeType="1" noTextEdit="1"/>
              </p:cNvSpPr>
              <p:nvPr/>
            </p:nvSpPr>
            <p:spPr>
              <a:xfrm>
                <a:off x="7449127" y="2344267"/>
                <a:ext cx="2624666" cy="656205"/>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6F6A64-75E7-4CB0-FCFF-CDCC2313645B}"/>
                  </a:ext>
                </a:extLst>
              </p:cNvPr>
              <p:cNvSpPr txBox="1"/>
              <p:nvPr/>
            </p:nvSpPr>
            <p:spPr>
              <a:xfrm>
                <a:off x="7073514" y="1701071"/>
                <a:ext cx="37253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𝑃</m:t>
                          </m:r>
                        </m:e>
                        <m:sub>
                          <m:r>
                            <a:rPr lang="en-IN" b="0" i="1" smtClean="0">
                              <a:latin typeface="Cambria Math" panose="02040503050406030204" pitchFamily="18" charset="0"/>
                            </a:rPr>
                            <m:t>𝑚𝑎𝑥</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𝑉</m:t>
                          </m:r>
                        </m:e>
                        <m:sub>
                          <m:r>
                            <a:rPr lang="en-IN" b="0" i="1" smtClean="0">
                              <a:latin typeface="Cambria Math" panose="02040503050406030204" pitchFamily="18" charset="0"/>
                            </a:rPr>
                            <m:t>𝑂𝐶</m:t>
                          </m:r>
                        </m:sub>
                      </m:sSub>
                      <m:sSub>
                        <m:sSubPr>
                          <m:ctrlPr>
                            <a:rPr lang="en-IN" i="1">
                              <a:latin typeface="Cambria Math" panose="02040503050406030204" pitchFamily="18" charset="0"/>
                            </a:rPr>
                          </m:ctrlPr>
                        </m:sSubPr>
                        <m:e>
                          <m:r>
                            <a:rPr lang="en-IN" b="0" i="1" smtClean="0">
                              <a:latin typeface="Cambria Math" panose="02040503050406030204" pitchFamily="18" charset="0"/>
                            </a:rPr>
                            <m:t>𝐼</m:t>
                          </m:r>
                        </m:e>
                        <m:sub>
                          <m:r>
                            <a:rPr lang="en-IN" b="0" i="1" smtClean="0">
                              <a:latin typeface="Cambria Math" panose="02040503050406030204" pitchFamily="18" charset="0"/>
                            </a:rPr>
                            <m:t>𝑆𝐶</m:t>
                          </m:r>
                        </m:sub>
                      </m:sSub>
                      <m:r>
                        <a:rPr lang="en-IN" b="0" i="1" smtClean="0">
                          <a:latin typeface="Cambria Math" panose="02040503050406030204" pitchFamily="18" charset="0"/>
                        </a:rPr>
                        <m:t>𝐹𝐹</m:t>
                      </m:r>
                    </m:oMath>
                  </m:oMathPara>
                </a14:m>
                <a:endParaRPr lang="en-IN" dirty="0"/>
              </a:p>
            </p:txBody>
          </p:sp>
        </mc:Choice>
        <mc:Fallback xmlns="">
          <p:sp>
            <p:nvSpPr>
              <p:cNvPr id="5" name="TextBox 4">
                <a:extLst>
                  <a:ext uri="{FF2B5EF4-FFF2-40B4-BE49-F238E27FC236}">
                    <a16:creationId xmlns:a16="http://schemas.microsoft.com/office/drawing/2014/main" id="{0D6F6A64-75E7-4CB0-FCFF-CDCC2313645B}"/>
                  </a:ext>
                </a:extLst>
              </p:cNvPr>
              <p:cNvSpPr txBox="1">
                <a:spLocks noRot="1" noChangeAspect="1" noMove="1" noResize="1" noEditPoints="1" noAdjustHandles="1" noChangeArrowheads="1" noChangeShapeType="1" noTextEdit="1"/>
              </p:cNvSpPr>
              <p:nvPr/>
            </p:nvSpPr>
            <p:spPr>
              <a:xfrm>
                <a:off x="7073514" y="1701071"/>
                <a:ext cx="3725334" cy="369332"/>
              </a:xfrm>
              <a:prstGeom prst="rect">
                <a:avLst/>
              </a:prstGeom>
              <a:blipFill>
                <a:blip r:embed="rId3"/>
                <a:stretch>
                  <a:fillRect/>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153490B5-C59F-7B19-539D-9696C898645C}"/>
              </a:ext>
            </a:extLst>
          </p:cNvPr>
          <p:cNvSpPr txBox="1"/>
          <p:nvPr/>
        </p:nvSpPr>
        <p:spPr>
          <a:xfrm>
            <a:off x="7073514" y="3429000"/>
            <a:ext cx="4082475" cy="147732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Where:</a:t>
            </a:r>
            <a:br>
              <a:rPr kumimoji="0" lang="en-US" altLang="en-US" sz="1800" b="0" i="0" u="none" strike="noStrike" cap="none" normalizeH="0" baseline="0" dirty="0">
                <a:ln>
                  <a:noFill/>
                </a:ln>
                <a:solidFill>
                  <a:schemeClr val="tx1"/>
                </a:solidFill>
                <a:effectLst/>
              </a:rPr>
            </a:br>
            <a:r>
              <a:rPr kumimoji="0" lang="en-US" altLang="en-US" sz="1800" b="0" i="1" u="none" strike="noStrike" cap="none" normalizeH="0" baseline="0" dirty="0" err="1">
                <a:ln>
                  <a:noFill/>
                </a:ln>
                <a:solidFill>
                  <a:schemeClr val="tx1"/>
                </a:solidFill>
                <a:effectLst/>
              </a:rPr>
              <a:t>V</a:t>
            </a:r>
            <a:r>
              <a:rPr kumimoji="0" lang="en-US" altLang="en-US" sz="1800" b="0" i="1" u="none" strike="noStrike" cap="none" normalizeH="0" baseline="-30000" dirty="0" err="1">
                <a:ln>
                  <a:noFill/>
                </a:ln>
                <a:solidFill>
                  <a:schemeClr val="tx1"/>
                </a:solidFill>
                <a:effectLst/>
              </a:rPr>
              <a:t>oc</a:t>
            </a:r>
            <a:r>
              <a:rPr kumimoji="0" lang="en-US" altLang="en-US" sz="1800" b="0" i="0" u="none" strike="noStrike" cap="none" normalizeH="0" baseline="0" dirty="0">
                <a:ln>
                  <a:noFill/>
                </a:ln>
                <a:solidFill>
                  <a:schemeClr val="tx1"/>
                </a:solidFill>
                <a:effectLst/>
              </a:rPr>
              <a:t> is the open-circuit voltage;</a:t>
            </a:r>
            <a:br>
              <a:rPr kumimoji="0" lang="en-US" altLang="en-US" sz="1800" b="0" i="0" u="none" strike="noStrike" cap="none" normalizeH="0" baseline="0" dirty="0">
                <a:ln>
                  <a:noFill/>
                </a:ln>
                <a:solidFill>
                  <a:schemeClr val="tx1"/>
                </a:solidFill>
                <a:effectLst/>
              </a:rPr>
            </a:br>
            <a:r>
              <a:rPr kumimoji="0" lang="en-US" altLang="en-US" sz="1800" b="0" i="1" u="none" strike="noStrike" cap="none" normalizeH="0" baseline="0" dirty="0" err="1">
                <a:ln>
                  <a:noFill/>
                </a:ln>
                <a:solidFill>
                  <a:schemeClr val="tx1"/>
                </a:solidFill>
                <a:effectLst/>
              </a:rPr>
              <a:t>I</a:t>
            </a:r>
            <a:r>
              <a:rPr kumimoji="0" lang="en-US" altLang="en-US" sz="1800" b="0" i="1" u="none" strike="noStrike" cap="none" normalizeH="0" baseline="-30000" dirty="0" err="1">
                <a:ln>
                  <a:noFill/>
                </a:ln>
                <a:solidFill>
                  <a:schemeClr val="tx1"/>
                </a:solidFill>
                <a:effectLst/>
              </a:rPr>
              <a:t>sc</a:t>
            </a:r>
            <a:r>
              <a:rPr kumimoji="0" lang="en-US" altLang="en-US" sz="1800" b="0" i="0" u="none" strike="noStrike" cap="none" normalizeH="0" baseline="0" dirty="0">
                <a:ln>
                  <a:noFill/>
                </a:ln>
                <a:solidFill>
                  <a:schemeClr val="tx1"/>
                </a:solidFill>
                <a:effectLst/>
              </a:rPr>
              <a:t> is the short-circuit current;</a:t>
            </a:r>
            <a:br>
              <a:rPr kumimoji="0" lang="en-US" altLang="en-US" sz="1800" b="0" i="0" u="none" strike="noStrike" cap="none" normalizeH="0" baseline="0" dirty="0">
                <a:ln>
                  <a:noFill/>
                </a:ln>
                <a:solidFill>
                  <a:schemeClr val="tx1"/>
                </a:solidFill>
                <a:effectLst/>
              </a:rPr>
            </a:br>
            <a:r>
              <a:rPr kumimoji="0" lang="en-US" altLang="en-US" sz="1800" b="0" i="1" u="none" strike="noStrike" cap="none" normalizeH="0" baseline="0" dirty="0">
                <a:ln>
                  <a:noFill/>
                </a:ln>
                <a:solidFill>
                  <a:schemeClr val="tx1"/>
                </a:solidFill>
                <a:effectLst/>
              </a:rPr>
              <a:t>FF</a:t>
            </a:r>
            <a:r>
              <a:rPr kumimoji="0" lang="en-US" altLang="en-US" sz="1800" b="0" i="0" u="none" strike="noStrike" cap="none" normalizeH="0" baseline="0" dirty="0">
                <a:ln>
                  <a:noFill/>
                </a:ln>
                <a:solidFill>
                  <a:schemeClr val="tx1"/>
                </a:solidFill>
                <a:effectLst/>
              </a:rPr>
              <a:t> is the fill factor and</a:t>
            </a:r>
            <a:br>
              <a:rPr kumimoji="0" lang="en-US" altLang="en-US" sz="1800" b="0" i="0" u="none" strike="noStrike" cap="none" normalizeH="0" baseline="0" dirty="0">
                <a:ln>
                  <a:noFill/>
                </a:ln>
                <a:solidFill>
                  <a:schemeClr val="tx1"/>
                </a:solidFill>
                <a:effectLst/>
              </a:rPr>
            </a:br>
            <a:r>
              <a:rPr kumimoji="0" lang="en-US" altLang="en-US" sz="1800" b="0" i="1" u="none" strike="noStrike" cap="none" normalizeH="0" baseline="0" dirty="0">
                <a:ln>
                  <a:noFill/>
                </a:ln>
                <a:solidFill>
                  <a:schemeClr val="tx1"/>
                </a:solidFill>
                <a:effectLst/>
              </a:rPr>
              <a:t>η</a:t>
            </a:r>
            <a:r>
              <a:rPr kumimoji="0" lang="en-US" altLang="en-US" sz="1800" b="0" i="0" u="none" strike="noStrike" cap="none" normalizeH="0" baseline="0" dirty="0">
                <a:ln>
                  <a:noFill/>
                </a:ln>
                <a:solidFill>
                  <a:schemeClr val="tx1"/>
                </a:solidFill>
                <a:effectLst/>
              </a:rPr>
              <a:t> is the efficiency.</a:t>
            </a:r>
          </a:p>
        </p:txBody>
      </p:sp>
      <p:sp>
        <p:nvSpPr>
          <p:cNvPr id="4" name="Slide Number Placeholder 4">
            <a:extLst>
              <a:ext uri="{FF2B5EF4-FFF2-40B4-BE49-F238E27FC236}">
                <a16:creationId xmlns:a16="http://schemas.microsoft.com/office/drawing/2014/main" id="{54DA6B0A-7348-C57F-858E-F383C2F6BBE9}"/>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8</a:t>
            </a:fld>
            <a:endParaRPr lang="en-IN" dirty="0"/>
          </a:p>
        </p:txBody>
      </p:sp>
    </p:spTree>
    <p:extLst>
      <p:ext uri="{BB962C8B-B14F-4D97-AF65-F5344CB8AC3E}">
        <p14:creationId xmlns:p14="http://schemas.microsoft.com/office/powerpoint/2010/main" val="212822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0BB47C-C507-0623-5F41-0C230D0E0062}"/>
              </a:ext>
            </a:extLst>
          </p:cNvPr>
          <p:cNvSpPr txBox="1"/>
          <p:nvPr/>
        </p:nvSpPr>
        <p:spPr>
          <a:xfrm>
            <a:off x="692726" y="651432"/>
            <a:ext cx="6096000" cy="40011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N" sz="2000" dirty="0">
                <a:solidFill>
                  <a:srgbClr val="FF0000"/>
                </a:solidFill>
                <a:latin typeface="Cambria" panose="02040503050406030204" pitchFamily="18" charset="0"/>
                <a:ea typeface="Cambria" panose="02040503050406030204" pitchFamily="18" charset="0"/>
              </a:rPr>
              <a:t>Open-circuit voltage (V</a:t>
            </a:r>
            <a:r>
              <a:rPr lang="en-IN" sz="1200" dirty="0">
                <a:solidFill>
                  <a:srgbClr val="FF0000"/>
                </a:solidFill>
                <a:latin typeface="Cambria" panose="02040503050406030204" pitchFamily="18" charset="0"/>
                <a:ea typeface="Cambria" panose="02040503050406030204" pitchFamily="18" charset="0"/>
              </a:rPr>
              <a:t>OC</a:t>
            </a:r>
            <a:r>
              <a:rPr lang="en-IN" sz="2000" dirty="0">
                <a:solidFill>
                  <a:srgbClr val="FF0000"/>
                </a:solidFill>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id="{89ECD0CB-63CA-704A-6F20-CE81153E1EBC}"/>
              </a:ext>
            </a:extLst>
          </p:cNvPr>
          <p:cNvSpPr txBox="1"/>
          <p:nvPr/>
        </p:nvSpPr>
        <p:spPr>
          <a:xfrm>
            <a:off x="609599" y="1334420"/>
            <a:ext cx="609600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open-circuit voltage,, is the maximum voltage available from a solar cell, and this occurs at zero current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1" name="TextBox 10">
            <a:extLst>
              <a:ext uri="{FF2B5EF4-FFF2-40B4-BE49-F238E27FC236}">
                <a16:creationId xmlns:a16="http://schemas.microsoft.com/office/drawing/2014/main" id="{65241DFC-0292-C7B6-523A-3B48B4ACA9AC}"/>
              </a:ext>
            </a:extLst>
          </p:cNvPr>
          <p:cNvSpPr txBox="1"/>
          <p:nvPr/>
        </p:nvSpPr>
        <p:spPr>
          <a:xfrm>
            <a:off x="609599" y="3429000"/>
            <a:ext cx="5874328"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a:ea typeface="+mn-ea"/>
                <a:cs typeface="+mn-cs"/>
              </a:rPr>
              <a:t>The short-circuit current is the current through the solar cell when the voltage across the solar cell is zero.</a:t>
            </a:r>
          </a:p>
        </p:txBody>
      </p:sp>
      <p:sp>
        <p:nvSpPr>
          <p:cNvPr id="4" name="TextBox 3">
            <a:extLst>
              <a:ext uri="{FF2B5EF4-FFF2-40B4-BE49-F238E27FC236}">
                <a16:creationId xmlns:a16="http://schemas.microsoft.com/office/drawing/2014/main" id="{66476542-265C-F258-5140-A5EF3AF21D99}"/>
              </a:ext>
            </a:extLst>
          </p:cNvPr>
          <p:cNvSpPr txBox="1"/>
          <p:nvPr/>
        </p:nvSpPr>
        <p:spPr>
          <a:xfrm>
            <a:off x="498763" y="2817627"/>
            <a:ext cx="6096000" cy="40011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IN" sz="2000" dirty="0">
                <a:solidFill>
                  <a:srgbClr val="FF0000"/>
                </a:solidFill>
                <a:latin typeface="Cambria" panose="02040503050406030204" pitchFamily="18" charset="0"/>
                <a:ea typeface="Cambria" panose="02040503050406030204" pitchFamily="18" charset="0"/>
              </a:rPr>
              <a:t>Short-Circuit current ( </a:t>
            </a:r>
            <a:r>
              <a:rPr lang="en-IN" sz="2000" dirty="0" err="1">
                <a:solidFill>
                  <a:srgbClr val="FF0000"/>
                </a:solidFill>
                <a:latin typeface="Cambria" panose="02040503050406030204" pitchFamily="18" charset="0"/>
                <a:ea typeface="Cambria" panose="02040503050406030204" pitchFamily="18" charset="0"/>
              </a:rPr>
              <a:t>J</a:t>
            </a:r>
            <a:r>
              <a:rPr lang="en-IN" dirty="0" err="1">
                <a:solidFill>
                  <a:srgbClr val="FF0000"/>
                </a:solidFill>
                <a:latin typeface="Cambria" panose="02040503050406030204" pitchFamily="18" charset="0"/>
                <a:ea typeface="Cambria" panose="02040503050406030204" pitchFamily="18" charset="0"/>
              </a:rPr>
              <a:t>sc</a:t>
            </a:r>
            <a:r>
              <a:rPr lang="en-IN" sz="2000" dirty="0">
                <a:solidFill>
                  <a:srgbClr val="FF0000"/>
                </a:solidFill>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06A635D2-4BA7-008D-3154-5C9C25167954}"/>
              </a:ext>
            </a:extLst>
          </p:cNvPr>
          <p:cNvSpPr txBox="1"/>
          <p:nvPr/>
        </p:nvSpPr>
        <p:spPr>
          <a:xfrm>
            <a:off x="7342909" y="1704309"/>
            <a:ext cx="3703782" cy="3584379"/>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en-US" sz="2200" b="0" i="0" u="none" strike="noStrike" kern="1200" cap="none" spc="0" normalizeH="0" baseline="0" noProof="0" dirty="0">
                <a:ln>
                  <a:noFill/>
                </a:ln>
                <a:solidFill>
                  <a:prstClr val="black"/>
                </a:solidFill>
                <a:effectLst/>
                <a:uLnTx/>
                <a:uFillTx/>
                <a:latin typeface="Cambria" panose="02040503050406030204"/>
                <a:ea typeface="+mn-ea"/>
                <a:cs typeface="+mn-cs"/>
              </a:rPr>
              <a:t>The "quantum efficiency" (Q.E.) is the ratio of the number of carriers collected by the solar cell to the number of photons of a given energy incident on the solar cell.</a:t>
            </a:r>
          </a:p>
        </p:txBody>
      </p:sp>
      <p:sp>
        <p:nvSpPr>
          <p:cNvPr id="13" name="Rectangle 12">
            <a:extLst>
              <a:ext uri="{FF2B5EF4-FFF2-40B4-BE49-F238E27FC236}">
                <a16:creationId xmlns:a16="http://schemas.microsoft.com/office/drawing/2014/main" id="{5B5FDC86-F6C3-4654-C83F-1AE26BD9CC9D}"/>
              </a:ext>
            </a:extLst>
          </p:cNvPr>
          <p:cNvSpPr/>
          <p:nvPr/>
        </p:nvSpPr>
        <p:spPr>
          <a:xfrm>
            <a:off x="7140247" y="1051542"/>
            <a:ext cx="3435926" cy="739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
            </a:pPr>
            <a:r>
              <a:rPr lang="en-US" sz="2000" dirty="0">
                <a:ln w="0"/>
                <a:solidFill>
                  <a:srgbClr val="FF0000"/>
                </a:solidFill>
                <a:latin typeface="Cambria" panose="02040503050406030204" pitchFamily="18" charset="0"/>
                <a:ea typeface="Cambria" panose="02040503050406030204" pitchFamily="18" charset="0"/>
              </a:rPr>
              <a:t>Quantum</a:t>
            </a:r>
            <a:r>
              <a:rPr lang="en-US" sz="2000" dirty="0">
                <a:solidFill>
                  <a:srgbClr val="FF0000"/>
                </a:solidFill>
                <a:latin typeface="Cambria" panose="02040503050406030204" pitchFamily="18" charset="0"/>
                <a:ea typeface="Cambria" panose="02040503050406030204" pitchFamily="18" charset="0"/>
              </a:rPr>
              <a:t> </a:t>
            </a:r>
            <a:r>
              <a:rPr lang="en-US" sz="2000" dirty="0">
                <a:ln w="0"/>
                <a:solidFill>
                  <a:srgbClr val="FF0000"/>
                </a:solidFill>
                <a:latin typeface="Cambria" panose="02040503050406030204" pitchFamily="18" charset="0"/>
                <a:ea typeface="Cambria" panose="02040503050406030204" pitchFamily="18" charset="0"/>
              </a:rPr>
              <a:t>efficiency</a:t>
            </a:r>
            <a:endParaRPr lang="en-IN" sz="2000" dirty="0">
              <a:solidFill>
                <a:srgbClr val="FF0000"/>
              </a:solidFill>
              <a:latin typeface="Cambria" panose="02040503050406030204" pitchFamily="18" charset="0"/>
              <a:ea typeface="Cambria" panose="02040503050406030204" pitchFamily="18" charset="0"/>
            </a:endParaRPr>
          </a:p>
        </p:txBody>
      </p:sp>
      <p:sp>
        <p:nvSpPr>
          <p:cNvPr id="2" name="Slide Number Placeholder 4">
            <a:extLst>
              <a:ext uri="{FF2B5EF4-FFF2-40B4-BE49-F238E27FC236}">
                <a16:creationId xmlns:a16="http://schemas.microsoft.com/office/drawing/2014/main" id="{1CD14191-C5C4-21A6-1BD5-1BB96C6504D5}"/>
              </a:ext>
            </a:extLst>
          </p:cNvPr>
          <p:cNvSpPr>
            <a:spLocks noGrp="1"/>
          </p:cNvSpPr>
          <p:nvPr>
            <p:ph type="sldNum" sz="quarter" idx="12"/>
          </p:nvPr>
        </p:nvSpPr>
        <p:spPr>
          <a:xfrm>
            <a:off x="8610600" y="6356350"/>
            <a:ext cx="2743200" cy="365125"/>
          </a:xfrm>
        </p:spPr>
        <p:txBody>
          <a:bodyPr/>
          <a:lstStyle/>
          <a:p>
            <a:fld id="{985A3344-8852-4210-8D11-FF7F60E99D2E}" type="slidenum">
              <a:rPr lang="en-IN" smtClean="0"/>
              <a:t>9</a:t>
            </a:fld>
            <a:endParaRPr lang="en-IN" dirty="0"/>
          </a:p>
        </p:txBody>
      </p:sp>
    </p:spTree>
    <p:extLst>
      <p:ext uri="{BB962C8B-B14F-4D97-AF65-F5344CB8AC3E}">
        <p14:creationId xmlns:p14="http://schemas.microsoft.com/office/powerpoint/2010/main" val="3579784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2873</TotalTime>
  <Words>1564</Words>
  <Application>Microsoft Office PowerPoint</Application>
  <PresentationFormat>Widescreen</PresentationFormat>
  <Paragraphs>162</Paragraphs>
  <Slides>22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Blackadder ITC</vt:lpstr>
      <vt:lpstr>Calibri</vt:lpstr>
      <vt:lpstr>Calibri (body)</vt:lpstr>
      <vt:lpstr>Calibri Light</vt:lpstr>
      <vt:lpstr>Cambria</vt:lpstr>
      <vt:lpstr>Cambria Math</vt:lpstr>
      <vt:lpstr>Courier New</vt:lpstr>
      <vt:lpstr>Georgia</vt:lpstr>
      <vt:lpstr>Times New Roman</vt:lpstr>
      <vt:lpstr>Wingdings</vt:lpstr>
      <vt:lpstr>Office Theme</vt:lpstr>
      <vt:lpstr> Simulation on photovoltaic device</vt:lpstr>
      <vt:lpstr>Table of Contents</vt:lpstr>
      <vt:lpstr>PowerPoint Presentation</vt:lpstr>
      <vt:lpstr>PowerPoint Presentation</vt:lpstr>
      <vt:lpstr>Perovskite solar cell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Simulation on photovoltaic device</dc:title>
  <dc:creator>Rahul</dc:creator>
  <cp:lastModifiedBy>Rahul</cp:lastModifiedBy>
  <cp:revision>26</cp:revision>
  <cp:lastPrinted>2023-05-24T08:39:30Z</cp:lastPrinted>
  <dcterms:created xsi:type="dcterms:W3CDTF">2023-05-10T11:14:24Z</dcterms:created>
  <dcterms:modified xsi:type="dcterms:W3CDTF">2023-05-27T06:24:15Z</dcterms:modified>
</cp:coreProperties>
</file>